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Calibri" panose="020F0502020204030204" pitchFamily="34" charset="0"/>
      <p:regular r:id="rId22"/>
      <p:bold r:id="rId23"/>
      <p:italic r:id="rId24"/>
      <p:boldItalic r:id="rId25"/>
    </p:embeddedFont>
    <p:embeddedFont>
      <p:font typeface="Calisto MT" panose="02040603050505030304" pitchFamily="18" charset="0"/>
      <p:regular r:id="rId26"/>
      <p:bold r:id="rId27"/>
      <p:italic r:id="rId28"/>
      <p:boldItalic r:id="rId29"/>
    </p:embeddedFont>
    <p:embeddedFont>
      <p:font typeface="Cooper Hewitt" panose="020B0604020202020204" charset="0"/>
      <p:regular r:id="rId30"/>
    </p:embeddedFont>
    <p:embeddedFont>
      <p:font typeface="Cooper Hewitt Bold" panose="020B0604020202020204" charset="0"/>
      <p:regular r:id="rId31"/>
    </p:embeddedFont>
    <p:embeddedFont>
      <p:font typeface="DejaVu Serif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882482" y="1856659"/>
            <a:ext cx="11347739" cy="2103140"/>
          </a:xfrm>
          <a:prstGeom prst="rect">
            <a:avLst/>
          </a:prstGeom>
        </p:spPr>
        <p:txBody>
          <a:bodyPr lIns="0" tIns="0" rIns="0" bIns="0" rtlCol="0" anchor="t">
            <a:spAutoFit/>
          </a:bodyPr>
          <a:lstStyle/>
          <a:p>
            <a:pPr>
              <a:lnSpc>
                <a:spcPts val="8240"/>
              </a:lnSpc>
            </a:pPr>
            <a:r>
              <a:rPr lang="en-US" sz="8000" dirty="0" err="1">
                <a:solidFill>
                  <a:srgbClr val="241452"/>
                </a:solidFill>
                <a:latin typeface="Calisto MT" panose="02040603050505030304" pitchFamily="18" charset="0"/>
              </a:rPr>
              <a:t>Thiết</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kế</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phần</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mềm</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dựa</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trên</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mã</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nguồn</a:t>
            </a:r>
            <a:r>
              <a:rPr lang="en-US" sz="8000" dirty="0">
                <a:solidFill>
                  <a:srgbClr val="241452"/>
                </a:solidFill>
                <a:latin typeface="Calisto MT" panose="02040603050505030304" pitchFamily="18" charset="0"/>
              </a:rPr>
              <a:t> </a:t>
            </a:r>
            <a:r>
              <a:rPr lang="en-US" sz="8000" dirty="0" err="1">
                <a:solidFill>
                  <a:srgbClr val="241452"/>
                </a:solidFill>
                <a:latin typeface="Calisto MT" panose="02040603050505030304" pitchFamily="18" charset="0"/>
              </a:rPr>
              <a:t>mở</a:t>
            </a:r>
            <a:endParaRPr lang="en-US" sz="8000" dirty="0">
              <a:solidFill>
                <a:srgbClr val="241452"/>
              </a:solidFill>
              <a:latin typeface="Calisto MT" panose="02040603050505030304" pitchFamily="18" charset="0"/>
            </a:endParaRPr>
          </a:p>
        </p:txBody>
      </p:sp>
      <p:sp>
        <p:nvSpPr>
          <p:cNvPr id="3" name="AutoShape 3"/>
          <p:cNvSpPr/>
          <p:nvPr/>
        </p:nvSpPr>
        <p:spPr>
          <a:xfrm>
            <a:off x="0" y="7609938"/>
            <a:ext cx="18288000" cy="2677062"/>
          </a:xfrm>
          <a:prstGeom prst="rect">
            <a:avLst/>
          </a:prstGeom>
          <a:solidFill>
            <a:srgbClr val="927AD4"/>
          </a:solidFill>
        </p:spPr>
      </p:sp>
      <p:sp>
        <p:nvSpPr>
          <p:cNvPr id="4" name="Freeform 4"/>
          <p:cNvSpPr/>
          <p:nvPr/>
        </p:nvSpPr>
        <p:spPr>
          <a:xfrm>
            <a:off x="11201809" y="2250393"/>
            <a:ext cx="5056006" cy="6109977"/>
          </a:xfrm>
          <a:custGeom>
            <a:avLst/>
            <a:gdLst/>
            <a:ahLst/>
            <a:cxnLst/>
            <a:rect l="l" t="t" r="r" b="b"/>
            <a:pathLst>
              <a:path w="5056006" h="6109977">
                <a:moveTo>
                  <a:pt x="0" y="0"/>
                </a:moveTo>
                <a:lnTo>
                  <a:pt x="5056006" y="0"/>
                </a:lnTo>
                <a:lnTo>
                  <a:pt x="5056006" y="6109977"/>
                </a:lnTo>
                <a:lnTo>
                  <a:pt x="0" y="6109977"/>
                </a:lnTo>
                <a:lnTo>
                  <a:pt x="0" y="0"/>
                </a:lnTo>
                <a:close/>
              </a:path>
            </a:pathLst>
          </a:custGeom>
          <a:blipFill>
            <a:blip r:embed="rId2"/>
            <a:stretch>
              <a:fillRect/>
            </a:stretch>
          </a:blipFill>
        </p:spPr>
      </p:sp>
      <p:grpSp>
        <p:nvGrpSpPr>
          <p:cNvPr id="5" name="Group 5"/>
          <p:cNvGrpSpPr/>
          <p:nvPr/>
        </p:nvGrpSpPr>
        <p:grpSpPr>
          <a:xfrm>
            <a:off x="16834947" y="1007291"/>
            <a:ext cx="424353" cy="410148"/>
            <a:chOff x="0" y="0"/>
            <a:chExt cx="565804" cy="546864"/>
          </a:xfrm>
        </p:grpSpPr>
        <p:sp>
          <p:nvSpPr>
            <p:cNvPr id="6" name="AutoShape 6"/>
            <p:cNvSpPr/>
            <p:nvPr/>
          </p:nvSpPr>
          <p:spPr>
            <a:xfrm>
              <a:off x="0" y="0"/>
              <a:ext cx="565804" cy="0"/>
            </a:xfrm>
            <a:prstGeom prst="line">
              <a:avLst/>
            </a:prstGeom>
            <a:ln w="63500" cap="rnd">
              <a:solidFill>
                <a:srgbClr val="241452"/>
              </a:solidFill>
              <a:prstDash val="solid"/>
              <a:headEnd type="none" w="sm" len="sm"/>
              <a:tailEnd type="none" w="sm" len="sm"/>
            </a:ln>
          </p:spPr>
        </p:sp>
        <p:sp>
          <p:nvSpPr>
            <p:cNvPr id="7" name="AutoShape 7"/>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8" name="AutoShape 8"/>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9" name="Freeform 9"/>
          <p:cNvSpPr/>
          <p:nvPr/>
        </p:nvSpPr>
        <p:spPr>
          <a:xfrm>
            <a:off x="14585774" y="5305381"/>
            <a:ext cx="3344081" cy="4488699"/>
          </a:xfrm>
          <a:custGeom>
            <a:avLst/>
            <a:gdLst/>
            <a:ahLst/>
            <a:cxnLst/>
            <a:rect l="l" t="t" r="r" b="b"/>
            <a:pathLst>
              <a:path w="3344081" h="4488699">
                <a:moveTo>
                  <a:pt x="0" y="0"/>
                </a:moveTo>
                <a:lnTo>
                  <a:pt x="3344081" y="0"/>
                </a:lnTo>
                <a:lnTo>
                  <a:pt x="3344081" y="4488700"/>
                </a:lnTo>
                <a:lnTo>
                  <a:pt x="0" y="4488700"/>
                </a:lnTo>
                <a:lnTo>
                  <a:pt x="0" y="0"/>
                </a:lnTo>
                <a:close/>
              </a:path>
            </a:pathLst>
          </a:custGeom>
          <a:blipFill>
            <a:blip r:embed="rId3"/>
            <a:stretch>
              <a:fillRect/>
            </a:stretch>
          </a:blipFill>
        </p:spPr>
      </p:sp>
      <p:sp>
        <p:nvSpPr>
          <p:cNvPr id="10" name="Freeform 10"/>
          <p:cNvSpPr/>
          <p:nvPr/>
        </p:nvSpPr>
        <p:spPr>
          <a:xfrm>
            <a:off x="10446099" y="6156651"/>
            <a:ext cx="1511419" cy="2906575"/>
          </a:xfrm>
          <a:custGeom>
            <a:avLst/>
            <a:gdLst/>
            <a:ahLst/>
            <a:cxnLst/>
            <a:rect l="l" t="t" r="r" b="b"/>
            <a:pathLst>
              <a:path w="1511419" h="2906575">
                <a:moveTo>
                  <a:pt x="0" y="0"/>
                </a:moveTo>
                <a:lnTo>
                  <a:pt x="1511419" y="0"/>
                </a:lnTo>
                <a:lnTo>
                  <a:pt x="1511419" y="2906575"/>
                </a:lnTo>
                <a:lnTo>
                  <a:pt x="0" y="2906575"/>
                </a:lnTo>
                <a:lnTo>
                  <a:pt x="0" y="0"/>
                </a:lnTo>
                <a:close/>
              </a:path>
            </a:pathLst>
          </a:custGeom>
          <a:blipFill>
            <a:blip r:embed="rId4"/>
            <a:stretch>
              <a:fillRect/>
            </a:stretch>
          </a:blipFill>
        </p:spPr>
      </p:sp>
      <p:sp>
        <p:nvSpPr>
          <p:cNvPr id="11" name="TextBox 11"/>
          <p:cNvSpPr txBox="1"/>
          <p:nvPr/>
        </p:nvSpPr>
        <p:spPr>
          <a:xfrm>
            <a:off x="1028700" y="885825"/>
            <a:ext cx="9029334" cy="600075"/>
          </a:xfrm>
          <a:prstGeom prst="rect">
            <a:avLst/>
          </a:prstGeom>
        </p:spPr>
        <p:txBody>
          <a:bodyPr lIns="0" tIns="0" rIns="0" bIns="0" rtlCol="0" anchor="t">
            <a:spAutoFit/>
          </a:bodyPr>
          <a:lstStyle/>
          <a:p>
            <a:pPr>
              <a:lnSpc>
                <a:spcPts val="4200"/>
              </a:lnSpc>
            </a:pPr>
            <a:r>
              <a:rPr lang="en-US" sz="3000">
                <a:solidFill>
                  <a:srgbClr val="241452"/>
                </a:solidFill>
                <a:latin typeface="Cooper Hewitt"/>
              </a:rPr>
              <a:t>Ha Noi University of Industry</a:t>
            </a:r>
          </a:p>
        </p:txBody>
      </p:sp>
      <p:sp>
        <p:nvSpPr>
          <p:cNvPr id="12" name="TextBox 12"/>
          <p:cNvSpPr txBox="1"/>
          <p:nvPr/>
        </p:nvSpPr>
        <p:spPr>
          <a:xfrm>
            <a:off x="1028700" y="8551227"/>
            <a:ext cx="6022872" cy="708660"/>
          </a:xfrm>
          <a:prstGeom prst="rect">
            <a:avLst/>
          </a:prstGeom>
        </p:spPr>
        <p:txBody>
          <a:bodyPr lIns="0" tIns="0" rIns="0" bIns="0" rtlCol="0" anchor="t">
            <a:spAutoFit/>
          </a:bodyPr>
          <a:lstStyle/>
          <a:p>
            <a:pPr>
              <a:lnSpc>
                <a:spcPts val="5040"/>
              </a:lnSpc>
            </a:pPr>
            <a:r>
              <a:rPr lang="en-US" sz="3600">
                <a:solidFill>
                  <a:srgbClr val="FFFFFF"/>
                </a:solidFill>
                <a:latin typeface="Cooper Hewitt"/>
              </a:rPr>
              <a:t>GVHD: Phạm Thị Quỳnh Trang</a:t>
            </a:r>
          </a:p>
        </p:txBody>
      </p:sp>
      <p:grpSp>
        <p:nvGrpSpPr>
          <p:cNvPr id="13" name="Group 13"/>
          <p:cNvGrpSpPr/>
          <p:nvPr/>
        </p:nvGrpSpPr>
        <p:grpSpPr>
          <a:xfrm>
            <a:off x="7202828" y="8888983"/>
            <a:ext cx="589479" cy="195074"/>
            <a:chOff x="0" y="0"/>
            <a:chExt cx="1297145" cy="429260"/>
          </a:xfrm>
        </p:grpSpPr>
        <p:sp>
          <p:nvSpPr>
            <p:cNvPr id="14" name="Freeform 14"/>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FFF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F4F4F4"/>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F4F4F4"/>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F4F4F4"/>
              </a:solidFill>
              <a:prstDash val="solid"/>
              <a:headEnd type="none" w="sm" len="sm"/>
              <a:tailEnd type="none" w="sm" len="sm"/>
            </a:ln>
          </p:spPr>
        </p:sp>
      </p:grpSp>
      <p:grpSp>
        <p:nvGrpSpPr>
          <p:cNvPr id="6" name="Group 6"/>
          <p:cNvGrpSpPr/>
          <p:nvPr/>
        </p:nvGrpSpPr>
        <p:grpSpPr>
          <a:xfrm>
            <a:off x="1028700" y="2257941"/>
            <a:ext cx="7791744" cy="7000359"/>
            <a:chOff x="0" y="0"/>
            <a:chExt cx="4208352" cy="3780922"/>
          </a:xfrm>
        </p:grpSpPr>
        <p:sp>
          <p:nvSpPr>
            <p:cNvPr id="7" name="Freeform 7"/>
            <p:cNvSpPr/>
            <p:nvPr/>
          </p:nvSpPr>
          <p:spPr>
            <a:xfrm>
              <a:off x="0" y="0"/>
              <a:ext cx="4208352" cy="3780922"/>
            </a:xfrm>
            <a:custGeom>
              <a:avLst/>
              <a:gdLst/>
              <a:ahLst/>
              <a:cxnLst/>
              <a:rect l="l" t="t" r="r" b="b"/>
              <a:pathLst>
                <a:path w="4208352" h="3780922">
                  <a:moveTo>
                    <a:pt x="4083892" y="3780922"/>
                  </a:moveTo>
                  <a:lnTo>
                    <a:pt x="124460" y="3780922"/>
                  </a:lnTo>
                  <a:cubicBezTo>
                    <a:pt x="55880" y="3780922"/>
                    <a:pt x="0" y="3725042"/>
                    <a:pt x="0" y="3656462"/>
                  </a:cubicBezTo>
                  <a:lnTo>
                    <a:pt x="0" y="124460"/>
                  </a:lnTo>
                  <a:cubicBezTo>
                    <a:pt x="0" y="55880"/>
                    <a:pt x="55880" y="0"/>
                    <a:pt x="124460" y="0"/>
                  </a:cubicBezTo>
                  <a:lnTo>
                    <a:pt x="4083893" y="0"/>
                  </a:lnTo>
                  <a:cubicBezTo>
                    <a:pt x="4152473" y="0"/>
                    <a:pt x="4208352" y="55880"/>
                    <a:pt x="4208352" y="124460"/>
                  </a:cubicBezTo>
                  <a:lnTo>
                    <a:pt x="4208352" y="3656462"/>
                  </a:lnTo>
                  <a:cubicBezTo>
                    <a:pt x="4208352" y="3725042"/>
                    <a:pt x="4152473" y="3780922"/>
                    <a:pt x="4083893" y="3780922"/>
                  </a:cubicBezTo>
                  <a:close/>
                </a:path>
              </a:pathLst>
            </a:custGeom>
            <a:solidFill>
              <a:srgbClr val="FFFFFF"/>
            </a:solidFill>
          </p:spPr>
        </p:sp>
      </p:grpSp>
      <p:grpSp>
        <p:nvGrpSpPr>
          <p:cNvPr id="8" name="Group 8"/>
          <p:cNvGrpSpPr/>
          <p:nvPr/>
        </p:nvGrpSpPr>
        <p:grpSpPr>
          <a:xfrm>
            <a:off x="9652519" y="2257941"/>
            <a:ext cx="6801302" cy="6820278"/>
            <a:chOff x="0" y="0"/>
            <a:chExt cx="3673411" cy="3683660"/>
          </a:xfrm>
        </p:grpSpPr>
        <p:sp>
          <p:nvSpPr>
            <p:cNvPr id="9" name="Freeform 9"/>
            <p:cNvSpPr/>
            <p:nvPr/>
          </p:nvSpPr>
          <p:spPr>
            <a:xfrm>
              <a:off x="0" y="0"/>
              <a:ext cx="3673411" cy="3683660"/>
            </a:xfrm>
            <a:custGeom>
              <a:avLst/>
              <a:gdLst/>
              <a:ahLst/>
              <a:cxnLst/>
              <a:rect l="l" t="t" r="r" b="b"/>
              <a:pathLst>
                <a:path w="3673411" h="3683660">
                  <a:moveTo>
                    <a:pt x="3548951" y="3683660"/>
                  </a:moveTo>
                  <a:lnTo>
                    <a:pt x="124460" y="3683660"/>
                  </a:lnTo>
                  <a:cubicBezTo>
                    <a:pt x="55880" y="3683660"/>
                    <a:pt x="0" y="3627780"/>
                    <a:pt x="0" y="3559200"/>
                  </a:cubicBezTo>
                  <a:lnTo>
                    <a:pt x="0" y="124460"/>
                  </a:lnTo>
                  <a:cubicBezTo>
                    <a:pt x="0" y="55880"/>
                    <a:pt x="55880" y="0"/>
                    <a:pt x="124460" y="0"/>
                  </a:cubicBezTo>
                  <a:lnTo>
                    <a:pt x="3548951" y="0"/>
                  </a:lnTo>
                  <a:cubicBezTo>
                    <a:pt x="3617531" y="0"/>
                    <a:pt x="3673411" y="55880"/>
                    <a:pt x="3673411" y="124460"/>
                  </a:cubicBezTo>
                  <a:lnTo>
                    <a:pt x="3673411" y="3559200"/>
                  </a:lnTo>
                  <a:cubicBezTo>
                    <a:pt x="3673411" y="3627780"/>
                    <a:pt x="3617531" y="3683660"/>
                    <a:pt x="3548951" y="3683660"/>
                  </a:cubicBezTo>
                  <a:close/>
                </a:path>
              </a:pathLst>
            </a:custGeom>
            <a:solidFill>
              <a:srgbClr val="FFFFFF"/>
            </a:solidFill>
          </p:spPr>
        </p:sp>
      </p:grpSp>
      <p:sp>
        <p:nvSpPr>
          <p:cNvPr id="10" name="TextBox 10"/>
          <p:cNvSpPr txBox="1"/>
          <p:nvPr/>
        </p:nvSpPr>
        <p:spPr>
          <a:xfrm>
            <a:off x="1959813" y="628462"/>
            <a:ext cx="7184187" cy="859210"/>
          </a:xfrm>
          <a:prstGeom prst="rect">
            <a:avLst/>
          </a:prstGeom>
        </p:spPr>
        <p:txBody>
          <a:bodyPr lIns="0" tIns="0" rIns="0" bIns="0" rtlCol="0" anchor="t">
            <a:spAutoFit/>
          </a:bodyPr>
          <a:lstStyle/>
          <a:p>
            <a:pPr algn="ctr">
              <a:lnSpc>
                <a:spcPts val="6720"/>
              </a:lnSpc>
            </a:pPr>
            <a:r>
              <a:rPr lang="en-US" sz="5600" dirty="0" err="1">
                <a:solidFill>
                  <a:srgbClr val="FFFFFF"/>
                </a:solidFill>
                <a:latin typeface="Calisto MT" panose="02040603050505030304" pitchFamily="18" charset="0"/>
              </a:rPr>
              <a:t>Thư</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viện</a:t>
            </a:r>
            <a:r>
              <a:rPr lang="en-US" sz="5600" dirty="0">
                <a:solidFill>
                  <a:srgbClr val="FFFFFF"/>
                </a:solidFill>
                <a:latin typeface="Calisto MT" panose="02040603050505030304" pitchFamily="18" charset="0"/>
              </a:rPr>
              <a:t> SciPy</a:t>
            </a:r>
          </a:p>
        </p:txBody>
      </p:sp>
      <p:sp>
        <p:nvSpPr>
          <p:cNvPr id="11" name="Freeform 11"/>
          <p:cNvSpPr/>
          <p:nvPr/>
        </p:nvSpPr>
        <p:spPr>
          <a:xfrm>
            <a:off x="16453820" y="1548576"/>
            <a:ext cx="1610959" cy="2203021"/>
          </a:xfrm>
          <a:custGeom>
            <a:avLst/>
            <a:gdLst/>
            <a:ahLst/>
            <a:cxnLst/>
            <a:rect l="l" t="t" r="r" b="b"/>
            <a:pathLst>
              <a:path w="1610959" h="2203021">
                <a:moveTo>
                  <a:pt x="0" y="0"/>
                </a:moveTo>
                <a:lnTo>
                  <a:pt x="1610960" y="0"/>
                </a:lnTo>
                <a:lnTo>
                  <a:pt x="1610960" y="2203021"/>
                </a:lnTo>
                <a:lnTo>
                  <a:pt x="0" y="2203021"/>
                </a:lnTo>
                <a:lnTo>
                  <a:pt x="0" y="0"/>
                </a:lnTo>
                <a:close/>
              </a:path>
            </a:pathLst>
          </a:custGeom>
          <a:blipFill>
            <a:blip r:embed="rId2"/>
            <a:stretch>
              <a:fillRect/>
            </a:stretch>
          </a:blipFill>
        </p:spPr>
      </p:sp>
      <p:grpSp>
        <p:nvGrpSpPr>
          <p:cNvPr id="12" name="Group 12"/>
          <p:cNvGrpSpPr/>
          <p:nvPr/>
        </p:nvGrpSpPr>
        <p:grpSpPr>
          <a:xfrm>
            <a:off x="16669821" y="1028700"/>
            <a:ext cx="589479" cy="195074"/>
            <a:chOff x="0" y="0"/>
            <a:chExt cx="1297145" cy="429260"/>
          </a:xfrm>
        </p:grpSpPr>
        <p:sp>
          <p:nvSpPr>
            <p:cNvPr id="13" name="Freeform 13"/>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sp>
        <p:nvSpPr>
          <p:cNvPr id="14" name="TextBox 14"/>
          <p:cNvSpPr txBox="1"/>
          <p:nvPr/>
        </p:nvSpPr>
        <p:spPr>
          <a:xfrm>
            <a:off x="1453053" y="2564361"/>
            <a:ext cx="6650310" cy="359981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Scipy là một thư viện Python mở rộng cho khoa học và tính toán. Nó cung cấp nhiều chức năng mạnh mẽ để xử lý nhiều tình huống trong lĩnh vực khoa học và tính toán số. </a:t>
            </a:r>
          </a:p>
        </p:txBody>
      </p:sp>
      <p:sp>
        <p:nvSpPr>
          <p:cNvPr id="15" name="TextBox 15"/>
          <p:cNvSpPr txBox="1"/>
          <p:nvPr/>
        </p:nvSpPr>
        <p:spPr>
          <a:xfrm>
            <a:off x="1475612" y="6366561"/>
            <a:ext cx="6897920" cy="239966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Một số chức năng chính: tối ưu hóa và tìm kiếm, xử lý tín hiệu, thị giác máy tính, đại số tuyến tính, phân tích và thống kê.</a:t>
            </a:r>
          </a:p>
        </p:txBody>
      </p:sp>
      <p:sp>
        <p:nvSpPr>
          <p:cNvPr id="16" name="TextBox 16"/>
          <p:cNvSpPr txBox="1"/>
          <p:nvPr/>
        </p:nvSpPr>
        <p:spPr>
          <a:xfrm>
            <a:off x="10046444" y="2743835"/>
            <a:ext cx="6013450" cy="359981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SciPy được sử dụng và ứng dụng trong nhiều lĩnh vực: Khoa Học Dữ Liệu và Phân Tích Số Liệu, Xử Lý Ảnh và Thị Giác Máy Tính, Tối Ưu Hóa và Mô Phỏng Hệ Thống</a:t>
            </a:r>
          </a:p>
        </p:txBody>
      </p:sp>
      <p:sp>
        <p:nvSpPr>
          <p:cNvPr id="17" name="Freeform 17"/>
          <p:cNvSpPr/>
          <p:nvPr/>
        </p:nvSpPr>
        <p:spPr>
          <a:xfrm>
            <a:off x="11261004" y="6560485"/>
            <a:ext cx="3584331" cy="2205742"/>
          </a:xfrm>
          <a:custGeom>
            <a:avLst/>
            <a:gdLst/>
            <a:ahLst/>
            <a:cxnLst/>
            <a:rect l="l" t="t" r="r" b="b"/>
            <a:pathLst>
              <a:path w="3584331" h="2205742">
                <a:moveTo>
                  <a:pt x="0" y="0"/>
                </a:moveTo>
                <a:lnTo>
                  <a:pt x="3584331" y="0"/>
                </a:lnTo>
                <a:lnTo>
                  <a:pt x="3584331" y="2205741"/>
                </a:lnTo>
                <a:lnTo>
                  <a:pt x="0" y="2205741"/>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18016" y="7251054"/>
            <a:ext cx="18649922" cy="3035946"/>
          </a:xfrm>
          <a:prstGeom prst="rect">
            <a:avLst/>
          </a:prstGeom>
          <a:solidFill>
            <a:srgbClr val="927AD4"/>
          </a:solidFill>
        </p:spPr>
      </p:sp>
      <p:sp>
        <p:nvSpPr>
          <p:cNvPr id="3" name="Freeform 3"/>
          <p:cNvSpPr/>
          <p:nvPr/>
        </p:nvSpPr>
        <p:spPr>
          <a:xfrm>
            <a:off x="64908" y="7642790"/>
            <a:ext cx="1927585" cy="1517973"/>
          </a:xfrm>
          <a:custGeom>
            <a:avLst/>
            <a:gdLst/>
            <a:ahLst/>
            <a:cxnLst/>
            <a:rect l="l" t="t" r="r" b="b"/>
            <a:pathLst>
              <a:path w="1927585" h="1517973">
                <a:moveTo>
                  <a:pt x="0" y="0"/>
                </a:moveTo>
                <a:lnTo>
                  <a:pt x="1927584" y="0"/>
                </a:lnTo>
                <a:lnTo>
                  <a:pt x="1927584" y="1517973"/>
                </a:lnTo>
                <a:lnTo>
                  <a:pt x="0" y="1517973"/>
                </a:lnTo>
                <a:lnTo>
                  <a:pt x="0" y="0"/>
                </a:lnTo>
                <a:close/>
              </a:path>
            </a:pathLst>
          </a:custGeom>
          <a:blipFill>
            <a:blip r:embed="rId2"/>
            <a:stretch>
              <a:fillRect/>
            </a:stretch>
          </a:blipFill>
        </p:spPr>
      </p:sp>
      <p:sp>
        <p:nvSpPr>
          <p:cNvPr id="4" name="Freeform 4"/>
          <p:cNvSpPr/>
          <p:nvPr/>
        </p:nvSpPr>
        <p:spPr>
          <a:xfrm>
            <a:off x="14929233" y="6815776"/>
            <a:ext cx="2047989" cy="2247450"/>
          </a:xfrm>
          <a:custGeom>
            <a:avLst/>
            <a:gdLst/>
            <a:ahLst/>
            <a:cxnLst/>
            <a:rect l="l" t="t" r="r" b="b"/>
            <a:pathLst>
              <a:path w="2047989" h="2247450">
                <a:moveTo>
                  <a:pt x="0" y="0"/>
                </a:moveTo>
                <a:lnTo>
                  <a:pt x="2047988" y="0"/>
                </a:lnTo>
                <a:lnTo>
                  <a:pt x="2047988" y="2247450"/>
                </a:lnTo>
                <a:lnTo>
                  <a:pt x="0" y="2247450"/>
                </a:lnTo>
                <a:lnTo>
                  <a:pt x="0" y="0"/>
                </a:lnTo>
                <a:close/>
              </a:path>
            </a:pathLst>
          </a:custGeom>
          <a:blipFill>
            <a:blip r:embed="rId3"/>
            <a:stretch>
              <a:fillRect/>
            </a:stretch>
          </a:blipFill>
        </p:spPr>
      </p:sp>
      <p:sp>
        <p:nvSpPr>
          <p:cNvPr id="5" name="TextBox 5"/>
          <p:cNvSpPr txBox="1"/>
          <p:nvPr/>
        </p:nvSpPr>
        <p:spPr>
          <a:xfrm>
            <a:off x="1708243" y="393429"/>
            <a:ext cx="14885030" cy="1205458"/>
          </a:xfrm>
          <a:prstGeom prst="rect">
            <a:avLst/>
          </a:prstGeom>
        </p:spPr>
        <p:txBody>
          <a:bodyPr lIns="0" tIns="0" rIns="0" bIns="0" rtlCol="0" anchor="t">
            <a:spAutoFit/>
          </a:bodyPr>
          <a:lstStyle/>
          <a:p>
            <a:pPr algn="ctr">
              <a:lnSpc>
                <a:spcPts val="9446"/>
              </a:lnSpc>
            </a:pPr>
            <a:r>
              <a:rPr lang="en-US" sz="7872" dirty="0">
                <a:solidFill>
                  <a:srgbClr val="241452"/>
                </a:solidFill>
                <a:latin typeface="Calisto MT" panose="02040603050505030304" pitchFamily="18" charset="0"/>
              </a:rPr>
              <a:t>II. Ý </a:t>
            </a:r>
            <a:r>
              <a:rPr lang="en-US" sz="7872" dirty="0" err="1">
                <a:solidFill>
                  <a:srgbClr val="241452"/>
                </a:solidFill>
                <a:latin typeface="Calisto MT" panose="02040603050505030304" pitchFamily="18" charset="0"/>
              </a:rPr>
              <a:t>thưởng</a:t>
            </a:r>
            <a:r>
              <a:rPr lang="en-US" sz="7872" dirty="0">
                <a:solidFill>
                  <a:srgbClr val="241452"/>
                </a:solidFill>
                <a:latin typeface="Calisto MT" panose="02040603050505030304" pitchFamily="18" charset="0"/>
              </a:rPr>
              <a:t> </a:t>
            </a:r>
            <a:r>
              <a:rPr lang="en-US" sz="7872" dirty="0" err="1">
                <a:solidFill>
                  <a:srgbClr val="241452"/>
                </a:solidFill>
                <a:latin typeface="Calisto MT" panose="02040603050505030304" pitchFamily="18" charset="0"/>
              </a:rPr>
              <a:t>thiết</a:t>
            </a:r>
            <a:r>
              <a:rPr lang="en-US" sz="7872" dirty="0">
                <a:solidFill>
                  <a:srgbClr val="241452"/>
                </a:solidFill>
                <a:latin typeface="Calisto MT" panose="02040603050505030304" pitchFamily="18" charset="0"/>
              </a:rPr>
              <a:t> </a:t>
            </a:r>
            <a:r>
              <a:rPr lang="en-US" sz="7872" dirty="0" err="1">
                <a:solidFill>
                  <a:srgbClr val="241452"/>
                </a:solidFill>
                <a:latin typeface="Calisto MT" panose="02040603050505030304" pitchFamily="18" charset="0"/>
              </a:rPr>
              <a:t>kế</a:t>
            </a:r>
            <a:r>
              <a:rPr lang="en-US" sz="7872" dirty="0">
                <a:solidFill>
                  <a:srgbClr val="241452"/>
                </a:solidFill>
                <a:latin typeface="Calisto MT" panose="02040603050505030304" pitchFamily="18" charset="0"/>
              </a:rPr>
              <a:t> </a:t>
            </a:r>
            <a:r>
              <a:rPr lang="en-US" sz="7872" dirty="0" err="1">
                <a:solidFill>
                  <a:srgbClr val="241452"/>
                </a:solidFill>
                <a:latin typeface="Calisto MT" panose="02040603050505030304" pitchFamily="18" charset="0"/>
              </a:rPr>
              <a:t>phần</a:t>
            </a:r>
            <a:r>
              <a:rPr lang="en-US" sz="7872" dirty="0">
                <a:solidFill>
                  <a:srgbClr val="241452"/>
                </a:solidFill>
                <a:latin typeface="Calisto MT" panose="02040603050505030304" pitchFamily="18" charset="0"/>
              </a:rPr>
              <a:t> </a:t>
            </a:r>
            <a:r>
              <a:rPr lang="en-US" sz="7872" dirty="0" err="1">
                <a:solidFill>
                  <a:srgbClr val="241452"/>
                </a:solidFill>
                <a:latin typeface="Calisto MT" panose="02040603050505030304" pitchFamily="18" charset="0"/>
              </a:rPr>
              <a:t>mềm</a:t>
            </a:r>
            <a:endParaRPr lang="en-US" sz="7872" dirty="0">
              <a:solidFill>
                <a:srgbClr val="241452"/>
              </a:solidFill>
              <a:latin typeface="Calisto MT" panose="02040603050505030304" pitchFamily="18" charset="0"/>
            </a:endParaRPr>
          </a:p>
        </p:txBody>
      </p:sp>
      <p:sp>
        <p:nvSpPr>
          <p:cNvPr id="6" name="Freeform 6"/>
          <p:cNvSpPr/>
          <p:nvPr/>
        </p:nvSpPr>
        <p:spPr>
          <a:xfrm flipH="1">
            <a:off x="2635019" y="8593452"/>
            <a:ext cx="2969111" cy="2709314"/>
          </a:xfrm>
          <a:custGeom>
            <a:avLst/>
            <a:gdLst/>
            <a:ahLst/>
            <a:cxnLst/>
            <a:rect l="l" t="t" r="r" b="b"/>
            <a:pathLst>
              <a:path w="2969111" h="2709314">
                <a:moveTo>
                  <a:pt x="2969111" y="0"/>
                </a:moveTo>
                <a:lnTo>
                  <a:pt x="0" y="0"/>
                </a:lnTo>
                <a:lnTo>
                  <a:pt x="0" y="2709314"/>
                </a:lnTo>
                <a:lnTo>
                  <a:pt x="2969111" y="2709314"/>
                </a:lnTo>
                <a:lnTo>
                  <a:pt x="2969111" y="0"/>
                </a:lnTo>
                <a:close/>
              </a:path>
            </a:pathLst>
          </a:custGeom>
          <a:blipFill>
            <a:blip r:embed="rId4"/>
            <a:stretch>
              <a:fillRect/>
            </a:stretch>
          </a:blipFill>
        </p:spPr>
      </p:sp>
      <p:sp>
        <p:nvSpPr>
          <p:cNvPr id="7" name="Freeform 7"/>
          <p:cNvSpPr/>
          <p:nvPr/>
        </p:nvSpPr>
        <p:spPr>
          <a:xfrm>
            <a:off x="-1039019" y="-1004559"/>
            <a:ext cx="2747262" cy="2578992"/>
          </a:xfrm>
          <a:custGeom>
            <a:avLst/>
            <a:gdLst/>
            <a:ahLst/>
            <a:cxnLst/>
            <a:rect l="l" t="t" r="r" b="b"/>
            <a:pathLst>
              <a:path w="2747262" h="2578992">
                <a:moveTo>
                  <a:pt x="0" y="0"/>
                </a:moveTo>
                <a:lnTo>
                  <a:pt x="2747262" y="0"/>
                </a:lnTo>
                <a:lnTo>
                  <a:pt x="2747262" y="2578993"/>
                </a:lnTo>
                <a:lnTo>
                  <a:pt x="0" y="2578993"/>
                </a:lnTo>
                <a:lnTo>
                  <a:pt x="0" y="0"/>
                </a:lnTo>
                <a:close/>
              </a:path>
            </a:pathLst>
          </a:custGeom>
          <a:blipFill>
            <a:blip r:embed="rId5"/>
            <a:stretch>
              <a:fillRect/>
            </a:stretch>
          </a:blipFill>
        </p:spPr>
      </p:sp>
      <p:sp>
        <p:nvSpPr>
          <p:cNvPr id="8" name="Freeform 8"/>
          <p:cNvSpPr/>
          <p:nvPr/>
        </p:nvSpPr>
        <p:spPr>
          <a:xfrm>
            <a:off x="15953227" y="2877128"/>
            <a:ext cx="3046961" cy="2113829"/>
          </a:xfrm>
          <a:custGeom>
            <a:avLst/>
            <a:gdLst/>
            <a:ahLst/>
            <a:cxnLst/>
            <a:rect l="l" t="t" r="r" b="b"/>
            <a:pathLst>
              <a:path w="3046961" h="2113829">
                <a:moveTo>
                  <a:pt x="0" y="0"/>
                </a:moveTo>
                <a:lnTo>
                  <a:pt x="3046961" y="0"/>
                </a:lnTo>
                <a:lnTo>
                  <a:pt x="3046961" y="2113829"/>
                </a:lnTo>
                <a:lnTo>
                  <a:pt x="0" y="2113829"/>
                </a:lnTo>
                <a:lnTo>
                  <a:pt x="0" y="0"/>
                </a:lnTo>
                <a:close/>
              </a:path>
            </a:pathLst>
          </a:custGeom>
          <a:blipFill>
            <a:blip r:embed="rId6"/>
            <a:stretch>
              <a:fillRect/>
            </a:stretch>
          </a:blipFill>
        </p:spPr>
      </p:sp>
      <p:sp>
        <p:nvSpPr>
          <p:cNvPr id="9" name="Freeform 9"/>
          <p:cNvSpPr/>
          <p:nvPr/>
        </p:nvSpPr>
        <p:spPr>
          <a:xfrm>
            <a:off x="334612" y="2014423"/>
            <a:ext cx="897214" cy="1725411"/>
          </a:xfrm>
          <a:custGeom>
            <a:avLst/>
            <a:gdLst/>
            <a:ahLst/>
            <a:cxnLst/>
            <a:rect l="l" t="t" r="r" b="b"/>
            <a:pathLst>
              <a:path w="897214" h="1725411">
                <a:moveTo>
                  <a:pt x="0" y="0"/>
                </a:moveTo>
                <a:lnTo>
                  <a:pt x="897214" y="0"/>
                </a:lnTo>
                <a:lnTo>
                  <a:pt x="897214" y="1725411"/>
                </a:lnTo>
                <a:lnTo>
                  <a:pt x="0" y="1725411"/>
                </a:lnTo>
                <a:lnTo>
                  <a:pt x="0" y="0"/>
                </a:lnTo>
                <a:close/>
              </a:path>
            </a:pathLst>
          </a:custGeom>
          <a:blipFill>
            <a:blip r:embed="rId7"/>
            <a:stretch>
              <a:fillRect/>
            </a:stretch>
          </a:blipFill>
        </p:spPr>
      </p:sp>
      <p:grpSp>
        <p:nvGrpSpPr>
          <p:cNvPr id="10" name="Group 10"/>
          <p:cNvGrpSpPr/>
          <p:nvPr/>
        </p:nvGrpSpPr>
        <p:grpSpPr>
          <a:xfrm>
            <a:off x="16834947" y="1007291"/>
            <a:ext cx="424353" cy="410148"/>
            <a:chOff x="0" y="0"/>
            <a:chExt cx="565804" cy="546864"/>
          </a:xfrm>
        </p:grpSpPr>
        <p:sp>
          <p:nvSpPr>
            <p:cNvPr id="11" name="AutoShape 11"/>
            <p:cNvSpPr/>
            <p:nvPr/>
          </p:nvSpPr>
          <p:spPr>
            <a:xfrm>
              <a:off x="0" y="0"/>
              <a:ext cx="565804" cy="0"/>
            </a:xfrm>
            <a:prstGeom prst="line">
              <a:avLst/>
            </a:prstGeom>
            <a:ln w="63500" cap="rnd">
              <a:solidFill>
                <a:srgbClr val="241452"/>
              </a:solidFill>
              <a:prstDash val="solid"/>
              <a:headEnd type="none" w="sm" len="sm"/>
              <a:tailEnd type="none" w="sm" len="sm"/>
            </a:ln>
          </p:spPr>
        </p:sp>
        <p:sp>
          <p:nvSpPr>
            <p:cNvPr id="12" name="AutoShape 12"/>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13" name="AutoShape 13"/>
            <p:cNvSpPr/>
            <p:nvPr/>
          </p:nvSpPr>
          <p:spPr>
            <a:xfrm>
              <a:off x="0" y="484975"/>
              <a:ext cx="565804" cy="0"/>
            </a:xfrm>
            <a:prstGeom prst="line">
              <a:avLst/>
            </a:prstGeom>
            <a:ln w="63500" cap="rnd">
              <a:solidFill>
                <a:srgbClr val="241452"/>
              </a:solidFill>
              <a:prstDash val="solid"/>
              <a:headEnd type="none" w="sm" len="sm"/>
              <a:tailEnd type="none" w="sm" len="sm"/>
            </a:ln>
          </p:spPr>
        </p:sp>
      </p:grpSp>
      <p:grpSp>
        <p:nvGrpSpPr>
          <p:cNvPr id="14" name="Group 14"/>
          <p:cNvGrpSpPr/>
          <p:nvPr/>
        </p:nvGrpSpPr>
        <p:grpSpPr>
          <a:xfrm>
            <a:off x="16752384" y="9063226"/>
            <a:ext cx="589479" cy="195074"/>
            <a:chOff x="0" y="0"/>
            <a:chExt cx="1297145" cy="429260"/>
          </a:xfrm>
        </p:grpSpPr>
        <p:sp>
          <p:nvSpPr>
            <p:cNvPr id="15" name="Freeform 15"/>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sp>
        <p:nvSpPr>
          <p:cNvPr id="16" name="TextBox 16"/>
          <p:cNvSpPr txBox="1"/>
          <p:nvPr/>
        </p:nvSpPr>
        <p:spPr>
          <a:xfrm>
            <a:off x="3014843" y="2791403"/>
            <a:ext cx="11779330" cy="2803525"/>
          </a:xfrm>
          <a:prstGeom prst="rect">
            <a:avLst/>
          </a:prstGeom>
        </p:spPr>
        <p:txBody>
          <a:bodyPr lIns="0" tIns="0" rIns="0" bIns="0" rtlCol="0" anchor="t">
            <a:spAutoFit/>
          </a:bodyPr>
          <a:lstStyle/>
          <a:p>
            <a:pPr>
              <a:lnSpc>
                <a:spcPts val="5599"/>
              </a:lnSpc>
            </a:pPr>
            <a:r>
              <a:rPr lang="en-US" sz="3999">
                <a:solidFill>
                  <a:srgbClr val="241452"/>
                </a:solidFill>
                <a:latin typeface="Arimo"/>
              </a:rPr>
              <a:t>Phần mềm gồm 3 chức năng chính:</a:t>
            </a:r>
          </a:p>
          <a:p>
            <a:pPr marL="863596" lvl="1" indent="-431798">
              <a:lnSpc>
                <a:spcPts val="5599"/>
              </a:lnSpc>
              <a:buFont typeface="Arial"/>
              <a:buChar char="•"/>
            </a:pPr>
            <a:r>
              <a:rPr lang="en-US" sz="3999">
                <a:solidFill>
                  <a:srgbClr val="241452"/>
                </a:solidFill>
                <a:latin typeface="Arimo"/>
              </a:rPr>
              <a:t>Cung cấp lý thuyết về các bộ lọc cơ bản</a:t>
            </a:r>
          </a:p>
          <a:p>
            <a:pPr marL="863596" lvl="1" indent="-431798">
              <a:lnSpc>
                <a:spcPts val="5599"/>
              </a:lnSpc>
              <a:buFont typeface="Arial"/>
              <a:buChar char="•"/>
            </a:pPr>
            <a:r>
              <a:rPr lang="en-US" sz="3999">
                <a:solidFill>
                  <a:srgbClr val="241452"/>
                </a:solidFill>
                <a:latin typeface="Arimo"/>
              </a:rPr>
              <a:t>Thiết kế các bộ lọc cơ bản với đầu vào tùy chỉnh</a:t>
            </a:r>
          </a:p>
          <a:p>
            <a:pPr marL="863596" lvl="1" indent="-431798">
              <a:lnSpc>
                <a:spcPts val="5599"/>
              </a:lnSpc>
              <a:buFont typeface="Arial"/>
              <a:buChar char="•"/>
            </a:pPr>
            <a:r>
              <a:rPr lang="en-US" sz="3999">
                <a:solidFill>
                  <a:srgbClr val="241452"/>
                </a:solidFill>
                <a:latin typeface="Arimo"/>
              </a:rPr>
              <a:t>Phản hồi đóng góp ý kiến cho nhóm phát triển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F4F4F4"/>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F4F4F4"/>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F4F4F4"/>
              </a:solidFill>
              <a:prstDash val="solid"/>
              <a:headEnd type="none" w="sm" len="sm"/>
              <a:tailEnd type="none" w="sm" len="sm"/>
            </a:ln>
          </p:spPr>
        </p:sp>
      </p:grpSp>
      <p:grpSp>
        <p:nvGrpSpPr>
          <p:cNvPr id="6" name="Group 6"/>
          <p:cNvGrpSpPr/>
          <p:nvPr/>
        </p:nvGrpSpPr>
        <p:grpSpPr>
          <a:xfrm>
            <a:off x="606167" y="2634960"/>
            <a:ext cx="8290223" cy="6010327"/>
            <a:chOff x="0" y="0"/>
            <a:chExt cx="4525527" cy="3280961"/>
          </a:xfrm>
        </p:grpSpPr>
        <p:sp>
          <p:nvSpPr>
            <p:cNvPr id="7" name="Freeform 7"/>
            <p:cNvSpPr/>
            <p:nvPr/>
          </p:nvSpPr>
          <p:spPr>
            <a:xfrm>
              <a:off x="0" y="0"/>
              <a:ext cx="4525527" cy="3280961"/>
            </a:xfrm>
            <a:custGeom>
              <a:avLst/>
              <a:gdLst/>
              <a:ahLst/>
              <a:cxnLst/>
              <a:rect l="l" t="t" r="r" b="b"/>
              <a:pathLst>
                <a:path w="4525527" h="3280961">
                  <a:moveTo>
                    <a:pt x="4401067" y="3280961"/>
                  </a:moveTo>
                  <a:lnTo>
                    <a:pt x="124460" y="3280961"/>
                  </a:lnTo>
                  <a:cubicBezTo>
                    <a:pt x="55880" y="3280961"/>
                    <a:pt x="0" y="3225081"/>
                    <a:pt x="0" y="3156501"/>
                  </a:cubicBezTo>
                  <a:lnTo>
                    <a:pt x="0" y="124460"/>
                  </a:lnTo>
                  <a:cubicBezTo>
                    <a:pt x="0" y="55880"/>
                    <a:pt x="55880" y="0"/>
                    <a:pt x="124460" y="0"/>
                  </a:cubicBezTo>
                  <a:lnTo>
                    <a:pt x="4401067" y="0"/>
                  </a:lnTo>
                  <a:cubicBezTo>
                    <a:pt x="4469647" y="0"/>
                    <a:pt x="4525527" y="55880"/>
                    <a:pt x="4525527" y="124460"/>
                  </a:cubicBezTo>
                  <a:lnTo>
                    <a:pt x="4525527" y="3156501"/>
                  </a:lnTo>
                  <a:cubicBezTo>
                    <a:pt x="4525527" y="3225081"/>
                    <a:pt x="4469647" y="3280961"/>
                    <a:pt x="4401067" y="3280961"/>
                  </a:cubicBezTo>
                  <a:close/>
                </a:path>
              </a:pathLst>
            </a:custGeom>
            <a:solidFill>
              <a:srgbClr val="FFFFFF"/>
            </a:solidFill>
          </p:spPr>
        </p:sp>
      </p:grpSp>
      <p:grpSp>
        <p:nvGrpSpPr>
          <p:cNvPr id="8" name="Group 8"/>
          <p:cNvGrpSpPr/>
          <p:nvPr/>
        </p:nvGrpSpPr>
        <p:grpSpPr>
          <a:xfrm>
            <a:off x="9531828" y="2634960"/>
            <a:ext cx="7862532" cy="6010327"/>
            <a:chOff x="0" y="0"/>
            <a:chExt cx="4292056" cy="3280961"/>
          </a:xfrm>
        </p:grpSpPr>
        <p:sp>
          <p:nvSpPr>
            <p:cNvPr id="9" name="Freeform 9"/>
            <p:cNvSpPr/>
            <p:nvPr/>
          </p:nvSpPr>
          <p:spPr>
            <a:xfrm>
              <a:off x="0" y="0"/>
              <a:ext cx="4292056" cy="3280961"/>
            </a:xfrm>
            <a:custGeom>
              <a:avLst/>
              <a:gdLst/>
              <a:ahLst/>
              <a:cxnLst/>
              <a:rect l="l" t="t" r="r" b="b"/>
              <a:pathLst>
                <a:path w="4292056" h="3280961">
                  <a:moveTo>
                    <a:pt x="4167596" y="3280961"/>
                  </a:moveTo>
                  <a:lnTo>
                    <a:pt x="124460" y="3280961"/>
                  </a:lnTo>
                  <a:cubicBezTo>
                    <a:pt x="55880" y="3280961"/>
                    <a:pt x="0" y="3225081"/>
                    <a:pt x="0" y="3156501"/>
                  </a:cubicBezTo>
                  <a:lnTo>
                    <a:pt x="0" y="124460"/>
                  </a:lnTo>
                  <a:cubicBezTo>
                    <a:pt x="0" y="55880"/>
                    <a:pt x="55880" y="0"/>
                    <a:pt x="124460" y="0"/>
                  </a:cubicBezTo>
                  <a:lnTo>
                    <a:pt x="4167596" y="0"/>
                  </a:lnTo>
                  <a:cubicBezTo>
                    <a:pt x="4236176" y="0"/>
                    <a:pt x="4292056" y="55880"/>
                    <a:pt x="4292056" y="124460"/>
                  </a:cubicBezTo>
                  <a:lnTo>
                    <a:pt x="4292056" y="3156501"/>
                  </a:lnTo>
                  <a:cubicBezTo>
                    <a:pt x="4292056" y="3225081"/>
                    <a:pt x="4236176" y="3280961"/>
                    <a:pt x="4167596" y="3280961"/>
                  </a:cubicBezTo>
                  <a:close/>
                </a:path>
              </a:pathLst>
            </a:custGeom>
            <a:solidFill>
              <a:srgbClr val="FFFFFF"/>
            </a:solidFill>
          </p:spPr>
        </p:sp>
      </p:grpSp>
      <p:grpSp>
        <p:nvGrpSpPr>
          <p:cNvPr id="10" name="Group 10"/>
          <p:cNvGrpSpPr/>
          <p:nvPr/>
        </p:nvGrpSpPr>
        <p:grpSpPr>
          <a:xfrm>
            <a:off x="1028700" y="9258300"/>
            <a:ext cx="589479" cy="195074"/>
            <a:chOff x="0" y="0"/>
            <a:chExt cx="1297145" cy="429260"/>
          </a:xfrm>
        </p:grpSpPr>
        <p:sp>
          <p:nvSpPr>
            <p:cNvPr id="11" name="Freeform 11"/>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sp>
        <p:nvSpPr>
          <p:cNvPr id="12" name="Freeform 12"/>
          <p:cNvSpPr/>
          <p:nvPr/>
        </p:nvSpPr>
        <p:spPr>
          <a:xfrm>
            <a:off x="2469343" y="655359"/>
            <a:ext cx="1430804" cy="1524158"/>
          </a:xfrm>
          <a:custGeom>
            <a:avLst/>
            <a:gdLst/>
            <a:ahLst/>
            <a:cxnLst/>
            <a:rect l="l" t="t" r="r" b="b"/>
            <a:pathLst>
              <a:path w="1430804" h="1524158">
                <a:moveTo>
                  <a:pt x="0" y="0"/>
                </a:moveTo>
                <a:lnTo>
                  <a:pt x="1430803" y="0"/>
                </a:lnTo>
                <a:lnTo>
                  <a:pt x="1430803" y="1524159"/>
                </a:lnTo>
                <a:lnTo>
                  <a:pt x="0" y="1524159"/>
                </a:lnTo>
                <a:lnTo>
                  <a:pt x="0" y="0"/>
                </a:lnTo>
                <a:close/>
              </a:path>
            </a:pathLst>
          </a:custGeom>
          <a:blipFill>
            <a:blip r:embed="rId2"/>
            <a:stretch>
              <a:fillRect/>
            </a:stretch>
          </a:blipFill>
        </p:spPr>
      </p:sp>
      <p:sp>
        <p:nvSpPr>
          <p:cNvPr id="13" name="Freeform 13"/>
          <p:cNvSpPr/>
          <p:nvPr/>
        </p:nvSpPr>
        <p:spPr>
          <a:xfrm>
            <a:off x="16936736" y="21110"/>
            <a:ext cx="1351264" cy="1268499"/>
          </a:xfrm>
          <a:custGeom>
            <a:avLst/>
            <a:gdLst/>
            <a:ahLst/>
            <a:cxnLst/>
            <a:rect l="l" t="t" r="r" b="b"/>
            <a:pathLst>
              <a:path w="1351264" h="1268499">
                <a:moveTo>
                  <a:pt x="0" y="0"/>
                </a:moveTo>
                <a:lnTo>
                  <a:pt x="1351264" y="0"/>
                </a:lnTo>
                <a:lnTo>
                  <a:pt x="1351264" y="1268499"/>
                </a:lnTo>
                <a:lnTo>
                  <a:pt x="0" y="1268499"/>
                </a:lnTo>
                <a:lnTo>
                  <a:pt x="0" y="0"/>
                </a:lnTo>
                <a:close/>
              </a:path>
            </a:pathLst>
          </a:custGeom>
          <a:blipFill>
            <a:blip r:embed="rId3"/>
            <a:stretch>
              <a:fillRect/>
            </a:stretch>
          </a:blipFill>
        </p:spPr>
      </p:sp>
      <p:sp>
        <p:nvSpPr>
          <p:cNvPr id="14" name="TextBox 14"/>
          <p:cNvSpPr txBox="1"/>
          <p:nvPr/>
        </p:nvSpPr>
        <p:spPr>
          <a:xfrm>
            <a:off x="3352800" y="649936"/>
            <a:ext cx="7348560" cy="859723"/>
          </a:xfrm>
          <a:prstGeom prst="rect">
            <a:avLst/>
          </a:prstGeom>
        </p:spPr>
        <p:txBody>
          <a:bodyPr wrap="square" lIns="0" tIns="0" rIns="0" bIns="0" rtlCol="0" anchor="t">
            <a:spAutoFit/>
          </a:bodyPr>
          <a:lstStyle/>
          <a:p>
            <a:pPr algn="ctr">
              <a:lnSpc>
                <a:spcPts val="7279"/>
              </a:lnSpc>
            </a:pPr>
            <a:r>
              <a:rPr lang="en-US" sz="5199" dirty="0" err="1">
                <a:solidFill>
                  <a:srgbClr val="FFFFFF"/>
                </a:solidFill>
                <a:latin typeface="Calisto MT" panose="02040603050505030304" pitchFamily="18" charset="0"/>
              </a:rPr>
              <a:t>Yêu</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cầu</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ràng</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buộc</a:t>
            </a:r>
            <a:r>
              <a:rPr lang="en-US" sz="5199" dirty="0">
                <a:solidFill>
                  <a:srgbClr val="FFFFFF"/>
                </a:solidFill>
                <a:latin typeface="Calisto MT" panose="02040603050505030304" pitchFamily="18" charset="0"/>
              </a:rPr>
              <a:t>: </a:t>
            </a:r>
          </a:p>
        </p:txBody>
      </p:sp>
      <p:sp>
        <p:nvSpPr>
          <p:cNvPr id="15" name="TextBox 15"/>
          <p:cNvSpPr txBox="1"/>
          <p:nvPr/>
        </p:nvSpPr>
        <p:spPr>
          <a:xfrm>
            <a:off x="1028700" y="2640384"/>
            <a:ext cx="7355632" cy="2999740"/>
          </a:xfrm>
          <a:prstGeom prst="rect">
            <a:avLst/>
          </a:prstGeom>
        </p:spPr>
        <p:txBody>
          <a:bodyPr lIns="0" tIns="0" rIns="0" bIns="0" rtlCol="0" anchor="t">
            <a:spAutoFit/>
          </a:bodyPr>
          <a:lstStyle/>
          <a:p>
            <a:pPr algn="just">
              <a:lnSpc>
                <a:spcPts val="4759"/>
              </a:lnSpc>
            </a:pPr>
            <a:r>
              <a:rPr lang="en-US" sz="3399">
                <a:solidFill>
                  <a:srgbClr val="241452"/>
                </a:solidFill>
                <a:latin typeface="Arimo"/>
              </a:rPr>
              <a:t>Giao diện hiển thị lý thuyết: cung cấp thông tin các bộ lọc thông thấp, thông cao, thông dải, chặn dải gồm các thông tin khái niệm, công thức và ứng dụng của bộ lọc.</a:t>
            </a:r>
          </a:p>
        </p:txBody>
      </p:sp>
      <p:sp>
        <p:nvSpPr>
          <p:cNvPr id="16" name="TextBox 16"/>
          <p:cNvSpPr txBox="1"/>
          <p:nvPr/>
        </p:nvSpPr>
        <p:spPr>
          <a:xfrm>
            <a:off x="1028700" y="5645547"/>
            <a:ext cx="7355632" cy="2999740"/>
          </a:xfrm>
          <a:prstGeom prst="rect">
            <a:avLst/>
          </a:prstGeom>
        </p:spPr>
        <p:txBody>
          <a:bodyPr lIns="0" tIns="0" rIns="0" bIns="0" rtlCol="0" anchor="t">
            <a:spAutoFit/>
          </a:bodyPr>
          <a:lstStyle/>
          <a:p>
            <a:pPr algn="just">
              <a:lnSpc>
                <a:spcPts val="4759"/>
              </a:lnSpc>
            </a:pPr>
            <a:r>
              <a:rPr lang="en-US" sz="3399">
                <a:solidFill>
                  <a:srgbClr val="241452"/>
                </a:solidFill>
                <a:latin typeface="Arimo"/>
              </a:rPr>
              <a:t>Chức năng gửi phản hồi: user nhập thông tin email và các phản hồi đóng góp ý kiến, nếu email hợp lệ cho phép gửi, sau đó thông báo kết quả lên giao diện</a:t>
            </a:r>
          </a:p>
        </p:txBody>
      </p:sp>
      <p:sp>
        <p:nvSpPr>
          <p:cNvPr id="17" name="TextBox 17"/>
          <p:cNvSpPr txBox="1"/>
          <p:nvPr/>
        </p:nvSpPr>
        <p:spPr>
          <a:xfrm>
            <a:off x="9785278" y="2731532"/>
            <a:ext cx="7355632" cy="1799590"/>
          </a:xfrm>
          <a:prstGeom prst="rect">
            <a:avLst/>
          </a:prstGeom>
        </p:spPr>
        <p:txBody>
          <a:bodyPr lIns="0" tIns="0" rIns="0" bIns="0" rtlCol="0" anchor="t">
            <a:spAutoFit/>
          </a:bodyPr>
          <a:lstStyle/>
          <a:p>
            <a:pPr algn="just">
              <a:lnSpc>
                <a:spcPts val="4759"/>
              </a:lnSpc>
            </a:pPr>
            <a:r>
              <a:rPr lang="en-US" sz="3399">
                <a:solidFill>
                  <a:srgbClr val="241452"/>
                </a:solidFill>
                <a:latin typeface="Arimo"/>
              </a:rPr>
              <a:t>Giao diện thiết kế bộ lọc cho phép chọn loại bộ lọc, từng nhóm bộ lọc có các tham số yêu cầu thiết kế riêng.</a:t>
            </a:r>
          </a:p>
        </p:txBody>
      </p:sp>
      <p:sp>
        <p:nvSpPr>
          <p:cNvPr id="18" name="Freeform 18"/>
          <p:cNvSpPr/>
          <p:nvPr/>
        </p:nvSpPr>
        <p:spPr>
          <a:xfrm>
            <a:off x="11573194" y="4945009"/>
            <a:ext cx="3335723" cy="3335723"/>
          </a:xfrm>
          <a:custGeom>
            <a:avLst/>
            <a:gdLst/>
            <a:ahLst/>
            <a:cxnLst/>
            <a:rect l="l" t="t" r="r" b="b"/>
            <a:pathLst>
              <a:path w="3335723" h="3335723">
                <a:moveTo>
                  <a:pt x="0" y="0"/>
                </a:moveTo>
                <a:lnTo>
                  <a:pt x="3335724" y="0"/>
                </a:lnTo>
                <a:lnTo>
                  <a:pt x="3335724" y="3335723"/>
                </a:lnTo>
                <a:lnTo>
                  <a:pt x="0" y="3335723"/>
                </a:lnTo>
                <a:lnTo>
                  <a:pt x="0" y="0"/>
                </a:lnTo>
                <a:close/>
              </a:path>
            </a:pathLst>
          </a:custGeom>
          <a:blipFill>
            <a:blip r:embed="rId4"/>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834947" y="1007291"/>
            <a:ext cx="424353" cy="410148"/>
            <a:chOff x="0" y="0"/>
            <a:chExt cx="565804" cy="546864"/>
          </a:xfrm>
        </p:grpSpPr>
        <p:sp>
          <p:nvSpPr>
            <p:cNvPr id="3" name="AutoShape 3"/>
            <p:cNvSpPr/>
            <p:nvPr/>
          </p:nvSpPr>
          <p:spPr>
            <a:xfrm>
              <a:off x="0" y="0"/>
              <a:ext cx="565804" cy="0"/>
            </a:xfrm>
            <a:prstGeom prst="line">
              <a:avLst/>
            </a:prstGeom>
            <a:ln w="63500" cap="rnd">
              <a:solidFill>
                <a:srgbClr val="241452"/>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6" name="Freeform 6"/>
          <p:cNvSpPr/>
          <p:nvPr/>
        </p:nvSpPr>
        <p:spPr>
          <a:xfrm rot="152178">
            <a:off x="16793279" y="2005057"/>
            <a:ext cx="1838630" cy="1013545"/>
          </a:xfrm>
          <a:custGeom>
            <a:avLst/>
            <a:gdLst/>
            <a:ahLst/>
            <a:cxnLst/>
            <a:rect l="l" t="t" r="r" b="b"/>
            <a:pathLst>
              <a:path w="1838630" h="1013545">
                <a:moveTo>
                  <a:pt x="0" y="0"/>
                </a:moveTo>
                <a:lnTo>
                  <a:pt x="1838629" y="0"/>
                </a:lnTo>
                <a:lnTo>
                  <a:pt x="1838629" y="1013544"/>
                </a:lnTo>
                <a:lnTo>
                  <a:pt x="0" y="1013544"/>
                </a:lnTo>
                <a:lnTo>
                  <a:pt x="0" y="0"/>
                </a:lnTo>
                <a:close/>
              </a:path>
            </a:pathLst>
          </a:custGeom>
          <a:blipFill>
            <a:blip r:embed="rId2"/>
            <a:stretch>
              <a:fillRect/>
            </a:stretch>
          </a:blipFill>
        </p:spPr>
      </p:sp>
      <p:sp>
        <p:nvSpPr>
          <p:cNvPr id="7" name="Freeform 7"/>
          <p:cNvSpPr/>
          <p:nvPr/>
        </p:nvSpPr>
        <p:spPr>
          <a:xfrm>
            <a:off x="837368" y="8216633"/>
            <a:ext cx="1695987" cy="1755226"/>
          </a:xfrm>
          <a:custGeom>
            <a:avLst/>
            <a:gdLst/>
            <a:ahLst/>
            <a:cxnLst/>
            <a:rect l="l" t="t" r="r" b="b"/>
            <a:pathLst>
              <a:path w="1695987" h="1755226">
                <a:moveTo>
                  <a:pt x="0" y="0"/>
                </a:moveTo>
                <a:lnTo>
                  <a:pt x="1695988" y="0"/>
                </a:lnTo>
                <a:lnTo>
                  <a:pt x="1695988" y="1755226"/>
                </a:lnTo>
                <a:lnTo>
                  <a:pt x="0" y="1755226"/>
                </a:lnTo>
                <a:lnTo>
                  <a:pt x="0" y="0"/>
                </a:lnTo>
                <a:close/>
              </a:path>
            </a:pathLst>
          </a:custGeom>
          <a:blipFill>
            <a:blip r:embed="rId3"/>
            <a:stretch>
              <a:fillRect/>
            </a:stretch>
          </a:blipFill>
        </p:spPr>
      </p:sp>
      <p:sp>
        <p:nvSpPr>
          <p:cNvPr id="8" name="Freeform 8"/>
          <p:cNvSpPr/>
          <p:nvPr/>
        </p:nvSpPr>
        <p:spPr>
          <a:xfrm>
            <a:off x="7083233" y="3058787"/>
            <a:ext cx="5138644" cy="6174660"/>
          </a:xfrm>
          <a:custGeom>
            <a:avLst/>
            <a:gdLst/>
            <a:ahLst/>
            <a:cxnLst/>
            <a:rect l="l" t="t" r="r" b="b"/>
            <a:pathLst>
              <a:path w="5138644" h="6174660">
                <a:moveTo>
                  <a:pt x="0" y="0"/>
                </a:moveTo>
                <a:lnTo>
                  <a:pt x="5138643" y="0"/>
                </a:lnTo>
                <a:lnTo>
                  <a:pt x="5138643" y="6174660"/>
                </a:lnTo>
                <a:lnTo>
                  <a:pt x="0" y="6174660"/>
                </a:lnTo>
                <a:lnTo>
                  <a:pt x="0" y="0"/>
                </a:lnTo>
                <a:close/>
              </a:path>
            </a:pathLst>
          </a:custGeom>
          <a:blipFill>
            <a:blip r:embed="rId4"/>
            <a:stretch>
              <a:fillRect/>
            </a:stretch>
          </a:blipFill>
        </p:spPr>
      </p:sp>
      <p:sp>
        <p:nvSpPr>
          <p:cNvPr id="9" name="TextBox 9"/>
          <p:cNvSpPr txBox="1"/>
          <p:nvPr/>
        </p:nvSpPr>
        <p:spPr>
          <a:xfrm>
            <a:off x="1028700" y="602796"/>
            <a:ext cx="12799132" cy="1154162"/>
          </a:xfrm>
          <a:prstGeom prst="rect">
            <a:avLst/>
          </a:prstGeom>
        </p:spPr>
        <p:txBody>
          <a:bodyPr lIns="0" tIns="0" rIns="0" bIns="0" rtlCol="0" anchor="t">
            <a:spAutoFit/>
          </a:bodyPr>
          <a:lstStyle/>
          <a:p>
            <a:pPr>
              <a:lnSpc>
                <a:spcPts val="9000"/>
              </a:lnSpc>
            </a:pPr>
            <a:r>
              <a:rPr lang="en-US" sz="7500" dirty="0">
                <a:solidFill>
                  <a:srgbClr val="241452"/>
                </a:solidFill>
                <a:latin typeface="Calisto MT" panose="02040603050505030304" pitchFamily="18" charset="0"/>
              </a:rPr>
              <a:t>III. </a:t>
            </a:r>
            <a:r>
              <a:rPr lang="en-US" sz="7500" dirty="0" err="1">
                <a:solidFill>
                  <a:srgbClr val="241452"/>
                </a:solidFill>
                <a:latin typeface="Calisto MT" panose="02040603050505030304" pitchFamily="18" charset="0"/>
              </a:rPr>
              <a:t>Thiết</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kế</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thuật</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toán</a:t>
            </a:r>
            <a:r>
              <a:rPr lang="en-US" sz="7500" dirty="0">
                <a:solidFill>
                  <a:srgbClr val="241452"/>
                </a:solidFill>
                <a:latin typeface="Calisto MT" panose="02040603050505030304" pitchFamily="18" charset="0"/>
              </a:rPr>
              <a:t> logic</a:t>
            </a:r>
          </a:p>
        </p:txBody>
      </p:sp>
      <p:sp>
        <p:nvSpPr>
          <p:cNvPr id="10" name="TextBox 10"/>
          <p:cNvSpPr txBox="1"/>
          <p:nvPr/>
        </p:nvSpPr>
        <p:spPr>
          <a:xfrm>
            <a:off x="1028700" y="2143211"/>
            <a:ext cx="6125885" cy="641985"/>
          </a:xfrm>
          <a:prstGeom prst="rect">
            <a:avLst/>
          </a:prstGeom>
        </p:spPr>
        <p:txBody>
          <a:bodyPr lIns="0" tIns="0" rIns="0" bIns="0" rtlCol="0" anchor="t">
            <a:spAutoFit/>
          </a:bodyPr>
          <a:lstStyle/>
          <a:p>
            <a:pPr algn="ctr">
              <a:lnSpc>
                <a:spcPts val="5039"/>
              </a:lnSpc>
            </a:pPr>
            <a:r>
              <a:rPr lang="en-US" sz="3599">
                <a:solidFill>
                  <a:srgbClr val="241452"/>
                </a:solidFill>
                <a:latin typeface="Arimo"/>
              </a:rPr>
              <a:t>Chức năng cung cấp thông tin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834947" y="1007291"/>
            <a:ext cx="424353" cy="410148"/>
            <a:chOff x="0" y="0"/>
            <a:chExt cx="565804" cy="546864"/>
          </a:xfrm>
        </p:grpSpPr>
        <p:sp>
          <p:nvSpPr>
            <p:cNvPr id="3" name="AutoShape 3"/>
            <p:cNvSpPr/>
            <p:nvPr/>
          </p:nvSpPr>
          <p:spPr>
            <a:xfrm>
              <a:off x="0" y="0"/>
              <a:ext cx="565804" cy="0"/>
            </a:xfrm>
            <a:prstGeom prst="line">
              <a:avLst/>
            </a:prstGeom>
            <a:ln w="63500" cap="rnd">
              <a:solidFill>
                <a:srgbClr val="241452"/>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6" name="Freeform 6"/>
          <p:cNvSpPr/>
          <p:nvPr/>
        </p:nvSpPr>
        <p:spPr>
          <a:xfrm rot="152178">
            <a:off x="16793279" y="2005057"/>
            <a:ext cx="1838630" cy="1013545"/>
          </a:xfrm>
          <a:custGeom>
            <a:avLst/>
            <a:gdLst/>
            <a:ahLst/>
            <a:cxnLst/>
            <a:rect l="l" t="t" r="r" b="b"/>
            <a:pathLst>
              <a:path w="1838630" h="1013545">
                <a:moveTo>
                  <a:pt x="0" y="0"/>
                </a:moveTo>
                <a:lnTo>
                  <a:pt x="1838629" y="0"/>
                </a:lnTo>
                <a:lnTo>
                  <a:pt x="1838629" y="1013544"/>
                </a:lnTo>
                <a:lnTo>
                  <a:pt x="0" y="1013544"/>
                </a:lnTo>
                <a:lnTo>
                  <a:pt x="0" y="0"/>
                </a:lnTo>
                <a:close/>
              </a:path>
            </a:pathLst>
          </a:custGeom>
          <a:blipFill>
            <a:blip r:embed="rId2"/>
            <a:stretch>
              <a:fillRect/>
            </a:stretch>
          </a:blipFill>
        </p:spPr>
      </p:sp>
      <p:sp>
        <p:nvSpPr>
          <p:cNvPr id="7" name="Freeform 7"/>
          <p:cNvSpPr/>
          <p:nvPr/>
        </p:nvSpPr>
        <p:spPr>
          <a:xfrm>
            <a:off x="837368" y="8216633"/>
            <a:ext cx="1695987" cy="1755226"/>
          </a:xfrm>
          <a:custGeom>
            <a:avLst/>
            <a:gdLst/>
            <a:ahLst/>
            <a:cxnLst/>
            <a:rect l="l" t="t" r="r" b="b"/>
            <a:pathLst>
              <a:path w="1695987" h="1755226">
                <a:moveTo>
                  <a:pt x="0" y="0"/>
                </a:moveTo>
                <a:lnTo>
                  <a:pt x="1695988" y="0"/>
                </a:lnTo>
                <a:lnTo>
                  <a:pt x="1695988" y="1755226"/>
                </a:lnTo>
                <a:lnTo>
                  <a:pt x="0" y="1755226"/>
                </a:lnTo>
                <a:lnTo>
                  <a:pt x="0" y="0"/>
                </a:lnTo>
                <a:close/>
              </a:path>
            </a:pathLst>
          </a:custGeom>
          <a:blipFill>
            <a:blip r:embed="rId3"/>
            <a:stretch>
              <a:fillRect/>
            </a:stretch>
          </a:blipFill>
        </p:spPr>
      </p:sp>
      <p:sp>
        <p:nvSpPr>
          <p:cNvPr id="8" name="Freeform 8"/>
          <p:cNvSpPr/>
          <p:nvPr/>
        </p:nvSpPr>
        <p:spPr>
          <a:xfrm>
            <a:off x="7257811" y="3058787"/>
            <a:ext cx="3772378" cy="5893688"/>
          </a:xfrm>
          <a:custGeom>
            <a:avLst/>
            <a:gdLst/>
            <a:ahLst/>
            <a:cxnLst/>
            <a:rect l="l" t="t" r="r" b="b"/>
            <a:pathLst>
              <a:path w="3772378" h="5893688">
                <a:moveTo>
                  <a:pt x="0" y="0"/>
                </a:moveTo>
                <a:lnTo>
                  <a:pt x="3772378" y="0"/>
                </a:lnTo>
                <a:lnTo>
                  <a:pt x="3772378" y="5893688"/>
                </a:lnTo>
                <a:lnTo>
                  <a:pt x="0" y="5893688"/>
                </a:lnTo>
                <a:lnTo>
                  <a:pt x="0" y="0"/>
                </a:lnTo>
                <a:close/>
              </a:path>
            </a:pathLst>
          </a:custGeom>
          <a:blipFill>
            <a:blip r:embed="rId4"/>
            <a:stretch>
              <a:fillRect/>
            </a:stretch>
          </a:blipFill>
        </p:spPr>
      </p:sp>
      <p:sp>
        <p:nvSpPr>
          <p:cNvPr id="9" name="TextBox 9"/>
          <p:cNvSpPr txBox="1"/>
          <p:nvPr/>
        </p:nvSpPr>
        <p:spPr>
          <a:xfrm>
            <a:off x="1028700" y="602796"/>
            <a:ext cx="12799132" cy="1154162"/>
          </a:xfrm>
          <a:prstGeom prst="rect">
            <a:avLst/>
          </a:prstGeom>
        </p:spPr>
        <p:txBody>
          <a:bodyPr lIns="0" tIns="0" rIns="0" bIns="0" rtlCol="0" anchor="t">
            <a:spAutoFit/>
          </a:bodyPr>
          <a:lstStyle/>
          <a:p>
            <a:pPr>
              <a:lnSpc>
                <a:spcPts val="9000"/>
              </a:lnSpc>
            </a:pPr>
            <a:r>
              <a:rPr lang="en-US" sz="7500" dirty="0">
                <a:solidFill>
                  <a:srgbClr val="241452"/>
                </a:solidFill>
                <a:latin typeface="Calisto MT" panose="02040603050505030304" pitchFamily="18" charset="0"/>
              </a:rPr>
              <a:t>III. </a:t>
            </a:r>
            <a:r>
              <a:rPr lang="en-US" sz="7500" dirty="0" err="1">
                <a:solidFill>
                  <a:srgbClr val="241452"/>
                </a:solidFill>
                <a:latin typeface="Calisto MT" panose="02040603050505030304" pitchFamily="18" charset="0"/>
              </a:rPr>
              <a:t>Thiết</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kế</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thuật</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toán</a:t>
            </a:r>
            <a:r>
              <a:rPr lang="en-US" sz="7500" dirty="0">
                <a:solidFill>
                  <a:srgbClr val="241452"/>
                </a:solidFill>
                <a:latin typeface="Calisto MT" panose="02040603050505030304" pitchFamily="18" charset="0"/>
              </a:rPr>
              <a:t> logic</a:t>
            </a:r>
          </a:p>
        </p:txBody>
      </p:sp>
      <p:sp>
        <p:nvSpPr>
          <p:cNvPr id="10" name="TextBox 10"/>
          <p:cNvSpPr txBox="1"/>
          <p:nvPr/>
        </p:nvSpPr>
        <p:spPr>
          <a:xfrm>
            <a:off x="1100555" y="1837000"/>
            <a:ext cx="5210533" cy="641985"/>
          </a:xfrm>
          <a:prstGeom prst="rect">
            <a:avLst/>
          </a:prstGeom>
        </p:spPr>
        <p:txBody>
          <a:bodyPr lIns="0" tIns="0" rIns="0" bIns="0" rtlCol="0" anchor="t">
            <a:spAutoFit/>
          </a:bodyPr>
          <a:lstStyle/>
          <a:p>
            <a:pPr algn="ctr">
              <a:lnSpc>
                <a:spcPts val="5039"/>
              </a:lnSpc>
            </a:pPr>
            <a:r>
              <a:rPr lang="en-US" sz="3599">
                <a:solidFill>
                  <a:srgbClr val="241452"/>
                </a:solidFill>
                <a:latin typeface="Arimo"/>
              </a:rPr>
              <a:t>Chức năng thiết kế bộ lọc</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188721" y="2742101"/>
            <a:ext cx="16230600" cy="6103671"/>
            <a:chOff x="0" y="0"/>
            <a:chExt cx="8860077" cy="3331916"/>
          </a:xfrm>
        </p:grpSpPr>
        <p:sp>
          <p:nvSpPr>
            <p:cNvPr id="3" name="Freeform 3"/>
            <p:cNvSpPr/>
            <p:nvPr/>
          </p:nvSpPr>
          <p:spPr>
            <a:xfrm>
              <a:off x="0" y="0"/>
              <a:ext cx="8860077" cy="3331916"/>
            </a:xfrm>
            <a:custGeom>
              <a:avLst/>
              <a:gdLst/>
              <a:ahLst/>
              <a:cxnLst/>
              <a:rect l="l" t="t" r="r" b="b"/>
              <a:pathLst>
                <a:path w="8860077" h="3331916">
                  <a:moveTo>
                    <a:pt x="8735617" y="3331916"/>
                  </a:moveTo>
                  <a:lnTo>
                    <a:pt x="124460" y="3331916"/>
                  </a:lnTo>
                  <a:cubicBezTo>
                    <a:pt x="55880" y="3331916"/>
                    <a:pt x="0" y="3276036"/>
                    <a:pt x="0" y="3207456"/>
                  </a:cubicBezTo>
                  <a:lnTo>
                    <a:pt x="0" y="124460"/>
                  </a:lnTo>
                  <a:cubicBezTo>
                    <a:pt x="0" y="55880"/>
                    <a:pt x="55880" y="0"/>
                    <a:pt x="124460" y="0"/>
                  </a:cubicBezTo>
                  <a:lnTo>
                    <a:pt x="8735617" y="0"/>
                  </a:lnTo>
                  <a:cubicBezTo>
                    <a:pt x="8804197" y="0"/>
                    <a:pt x="8860077" y="55880"/>
                    <a:pt x="8860077" y="124460"/>
                  </a:cubicBezTo>
                  <a:lnTo>
                    <a:pt x="8860077" y="3207456"/>
                  </a:lnTo>
                  <a:cubicBezTo>
                    <a:pt x="8860077" y="3276036"/>
                    <a:pt x="8804197" y="3331916"/>
                    <a:pt x="8735617" y="3331916"/>
                  </a:cubicBezTo>
                  <a:close/>
                </a:path>
              </a:pathLst>
            </a:custGeom>
            <a:solidFill>
              <a:srgbClr val="FFFFFF"/>
            </a:solidFill>
          </p:spPr>
        </p:sp>
      </p:grpSp>
      <p:sp>
        <p:nvSpPr>
          <p:cNvPr id="4" name="Freeform 4"/>
          <p:cNvSpPr/>
          <p:nvPr/>
        </p:nvSpPr>
        <p:spPr>
          <a:xfrm>
            <a:off x="450362" y="8105179"/>
            <a:ext cx="1185728" cy="1153121"/>
          </a:xfrm>
          <a:custGeom>
            <a:avLst/>
            <a:gdLst/>
            <a:ahLst/>
            <a:cxnLst/>
            <a:rect l="l" t="t" r="r" b="b"/>
            <a:pathLst>
              <a:path w="1185728" h="1153121">
                <a:moveTo>
                  <a:pt x="0" y="0"/>
                </a:moveTo>
                <a:lnTo>
                  <a:pt x="1185728" y="0"/>
                </a:lnTo>
                <a:lnTo>
                  <a:pt x="1185728" y="1153121"/>
                </a:lnTo>
                <a:lnTo>
                  <a:pt x="0" y="1153121"/>
                </a:lnTo>
                <a:lnTo>
                  <a:pt x="0" y="0"/>
                </a:lnTo>
                <a:close/>
              </a:path>
            </a:pathLst>
          </a:custGeom>
          <a:blipFill>
            <a:blip r:embed="rId2"/>
            <a:stretch>
              <a:fillRect/>
            </a:stretch>
          </a:blipFill>
        </p:spPr>
      </p:sp>
      <p:sp>
        <p:nvSpPr>
          <p:cNvPr id="5" name="Freeform 5"/>
          <p:cNvSpPr/>
          <p:nvPr/>
        </p:nvSpPr>
        <p:spPr>
          <a:xfrm>
            <a:off x="0" y="147273"/>
            <a:ext cx="1043226" cy="1348273"/>
          </a:xfrm>
          <a:custGeom>
            <a:avLst/>
            <a:gdLst/>
            <a:ahLst/>
            <a:cxnLst/>
            <a:rect l="l" t="t" r="r" b="b"/>
            <a:pathLst>
              <a:path w="1043226" h="1348273">
                <a:moveTo>
                  <a:pt x="0" y="0"/>
                </a:moveTo>
                <a:lnTo>
                  <a:pt x="1043226" y="0"/>
                </a:lnTo>
                <a:lnTo>
                  <a:pt x="1043226" y="1348273"/>
                </a:lnTo>
                <a:lnTo>
                  <a:pt x="0" y="1348273"/>
                </a:lnTo>
                <a:lnTo>
                  <a:pt x="0" y="0"/>
                </a:lnTo>
                <a:close/>
              </a:path>
            </a:pathLst>
          </a:custGeom>
          <a:blipFill>
            <a:blip r:embed="rId3"/>
            <a:stretch>
              <a:fillRect/>
            </a:stretch>
          </a:blipFill>
        </p:spPr>
      </p:sp>
      <p:sp>
        <p:nvSpPr>
          <p:cNvPr id="6" name="Freeform 6"/>
          <p:cNvSpPr/>
          <p:nvPr/>
        </p:nvSpPr>
        <p:spPr>
          <a:xfrm>
            <a:off x="17036449" y="147273"/>
            <a:ext cx="1172093" cy="1573279"/>
          </a:xfrm>
          <a:custGeom>
            <a:avLst/>
            <a:gdLst/>
            <a:ahLst/>
            <a:cxnLst/>
            <a:rect l="l" t="t" r="r" b="b"/>
            <a:pathLst>
              <a:path w="1172093" h="1573279">
                <a:moveTo>
                  <a:pt x="0" y="0"/>
                </a:moveTo>
                <a:lnTo>
                  <a:pt x="1172093" y="0"/>
                </a:lnTo>
                <a:lnTo>
                  <a:pt x="1172093" y="1573278"/>
                </a:lnTo>
                <a:lnTo>
                  <a:pt x="0" y="1573278"/>
                </a:lnTo>
                <a:lnTo>
                  <a:pt x="0" y="0"/>
                </a:lnTo>
                <a:close/>
              </a:path>
            </a:pathLst>
          </a:custGeom>
          <a:blipFill>
            <a:blip r:embed="rId4"/>
            <a:stretch>
              <a:fillRect/>
            </a:stretch>
          </a:blipFill>
        </p:spPr>
      </p:sp>
      <p:sp>
        <p:nvSpPr>
          <p:cNvPr id="7" name="Freeform 7"/>
          <p:cNvSpPr/>
          <p:nvPr/>
        </p:nvSpPr>
        <p:spPr>
          <a:xfrm>
            <a:off x="7469001" y="2736459"/>
            <a:ext cx="2881641" cy="5945281"/>
          </a:xfrm>
          <a:custGeom>
            <a:avLst/>
            <a:gdLst/>
            <a:ahLst/>
            <a:cxnLst/>
            <a:rect l="l" t="t" r="r" b="b"/>
            <a:pathLst>
              <a:path w="2881641" h="5945281">
                <a:moveTo>
                  <a:pt x="0" y="0"/>
                </a:moveTo>
                <a:lnTo>
                  <a:pt x="2881641" y="0"/>
                </a:lnTo>
                <a:lnTo>
                  <a:pt x="2881641" y="5945281"/>
                </a:lnTo>
                <a:lnTo>
                  <a:pt x="0" y="5945281"/>
                </a:lnTo>
                <a:lnTo>
                  <a:pt x="0" y="0"/>
                </a:lnTo>
                <a:close/>
              </a:path>
            </a:pathLst>
          </a:custGeom>
          <a:blipFill>
            <a:blip r:embed="rId5"/>
            <a:stretch>
              <a:fillRect/>
            </a:stretch>
          </a:blipFill>
        </p:spPr>
      </p:sp>
      <p:sp>
        <p:nvSpPr>
          <p:cNvPr id="8" name="TextBox 8"/>
          <p:cNvSpPr txBox="1"/>
          <p:nvPr/>
        </p:nvSpPr>
        <p:spPr>
          <a:xfrm>
            <a:off x="1188721" y="649959"/>
            <a:ext cx="12560559" cy="859210"/>
          </a:xfrm>
          <a:prstGeom prst="rect">
            <a:avLst/>
          </a:prstGeom>
        </p:spPr>
        <p:txBody>
          <a:bodyPr lIns="0" tIns="0" rIns="0" bIns="0" rtlCol="0" anchor="t">
            <a:spAutoFit/>
          </a:bodyPr>
          <a:lstStyle/>
          <a:p>
            <a:pPr>
              <a:lnSpc>
                <a:spcPts val="6720"/>
              </a:lnSpc>
            </a:pPr>
            <a:r>
              <a:rPr lang="en-US" sz="5600" dirty="0">
                <a:solidFill>
                  <a:srgbClr val="241452"/>
                </a:solidFill>
                <a:latin typeface="Calisto MT" panose="02040603050505030304" pitchFamily="18" charset="0"/>
              </a:rPr>
              <a:t>III. </a:t>
            </a:r>
            <a:r>
              <a:rPr lang="en-US" sz="5600" dirty="0" err="1">
                <a:solidFill>
                  <a:srgbClr val="241452"/>
                </a:solidFill>
                <a:latin typeface="Calisto MT" panose="02040603050505030304" pitchFamily="18" charset="0"/>
              </a:rPr>
              <a:t>Thiết</a:t>
            </a:r>
            <a:r>
              <a:rPr lang="en-US" sz="5600" dirty="0">
                <a:solidFill>
                  <a:srgbClr val="241452"/>
                </a:solidFill>
                <a:latin typeface="Calisto MT" panose="02040603050505030304" pitchFamily="18" charset="0"/>
              </a:rPr>
              <a:t> </a:t>
            </a:r>
            <a:r>
              <a:rPr lang="en-US" sz="5600" dirty="0" err="1">
                <a:solidFill>
                  <a:srgbClr val="241452"/>
                </a:solidFill>
                <a:latin typeface="Calisto MT" panose="02040603050505030304" pitchFamily="18" charset="0"/>
              </a:rPr>
              <a:t>kế</a:t>
            </a:r>
            <a:r>
              <a:rPr lang="en-US" sz="5600" dirty="0">
                <a:solidFill>
                  <a:srgbClr val="241452"/>
                </a:solidFill>
                <a:latin typeface="Calisto MT" panose="02040603050505030304" pitchFamily="18" charset="0"/>
              </a:rPr>
              <a:t> logic </a:t>
            </a:r>
            <a:r>
              <a:rPr lang="en-US" sz="5600" dirty="0" err="1">
                <a:solidFill>
                  <a:srgbClr val="241452"/>
                </a:solidFill>
                <a:latin typeface="Calisto MT" panose="02040603050505030304" pitchFamily="18" charset="0"/>
              </a:rPr>
              <a:t>thuật</a:t>
            </a:r>
            <a:r>
              <a:rPr lang="en-US" sz="5600" dirty="0">
                <a:solidFill>
                  <a:srgbClr val="241452"/>
                </a:solidFill>
                <a:latin typeface="Calisto MT" panose="02040603050505030304" pitchFamily="18" charset="0"/>
              </a:rPr>
              <a:t> </a:t>
            </a:r>
            <a:r>
              <a:rPr lang="en-US" sz="5600" dirty="0" err="1">
                <a:solidFill>
                  <a:srgbClr val="241452"/>
                </a:solidFill>
                <a:latin typeface="Calisto MT" panose="02040603050505030304" pitchFamily="18" charset="0"/>
              </a:rPr>
              <a:t>toán</a:t>
            </a:r>
            <a:endParaRPr lang="en-US" sz="5600" dirty="0">
              <a:solidFill>
                <a:srgbClr val="241452"/>
              </a:solidFill>
              <a:latin typeface="Calisto MT" panose="02040603050505030304" pitchFamily="18" charset="0"/>
            </a:endParaRPr>
          </a:p>
        </p:txBody>
      </p:sp>
      <p:sp>
        <p:nvSpPr>
          <p:cNvPr id="9" name="TextBox 9"/>
          <p:cNvSpPr txBox="1"/>
          <p:nvPr/>
        </p:nvSpPr>
        <p:spPr>
          <a:xfrm>
            <a:off x="1239502" y="1837000"/>
            <a:ext cx="4932640" cy="641985"/>
          </a:xfrm>
          <a:prstGeom prst="rect">
            <a:avLst/>
          </a:prstGeom>
        </p:spPr>
        <p:txBody>
          <a:bodyPr lIns="0" tIns="0" rIns="0" bIns="0" rtlCol="0" anchor="t">
            <a:spAutoFit/>
          </a:bodyPr>
          <a:lstStyle/>
          <a:p>
            <a:pPr algn="ctr">
              <a:lnSpc>
                <a:spcPts val="5039"/>
              </a:lnSpc>
            </a:pPr>
            <a:r>
              <a:rPr lang="en-US" sz="3599" dirty="0" err="1">
                <a:solidFill>
                  <a:srgbClr val="241452"/>
                </a:solidFill>
                <a:latin typeface="Arimo"/>
              </a:rPr>
              <a:t>Chức</a:t>
            </a:r>
            <a:r>
              <a:rPr lang="en-US" sz="3599" dirty="0">
                <a:solidFill>
                  <a:srgbClr val="241452"/>
                </a:solidFill>
                <a:latin typeface="Arimo"/>
              </a:rPr>
              <a:t> </a:t>
            </a:r>
            <a:r>
              <a:rPr lang="en-US" sz="3599" dirty="0" err="1">
                <a:solidFill>
                  <a:srgbClr val="241452"/>
                </a:solidFill>
                <a:latin typeface="Arimo"/>
              </a:rPr>
              <a:t>năng</a:t>
            </a:r>
            <a:r>
              <a:rPr lang="en-US" sz="3599" dirty="0">
                <a:solidFill>
                  <a:srgbClr val="241452"/>
                </a:solidFill>
                <a:latin typeface="Arimo"/>
              </a:rPr>
              <a:t> </a:t>
            </a:r>
            <a:r>
              <a:rPr lang="en-US" sz="3599" dirty="0" err="1">
                <a:solidFill>
                  <a:srgbClr val="241452"/>
                </a:solidFill>
                <a:latin typeface="Arimo"/>
              </a:rPr>
              <a:t>gửi</a:t>
            </a:r>
            <a:r>
              <a:rPr lang="en-US" sz="3599" dirty="0">
                <a:solidFill>
                  <a:srgbClr val="241452"/>
                </a:solidFill>
                <a:latin typeface="Arimo"/>
              </a:rPr>
              <a:t> </a:t>
            </a:r>
            <a:r>
              <a:rPr lang="en-US" sz="3599" dirty="0" err="1">
                <a:solidFill>
                  <a:srgbClr val="241452"/>
                </a:solidFill>
                <a:latin typeface="Arimo"/>
              </a:rPr>
              <a:t>phản</a:t>
            </a:r>
            <a:r>
              <a:rPr lang="en-US" sz="3599" dirty="0">
                <a:solidFill>
                  <a:srgbClr val="241452"/>
                </a:solidFill>
                <a:latin typeface="Arimo"/>
              </a:rPr>
              <a:t> </a:t>
            </a:r>
            <a:r>
              <a:rPr lang="en-US" sz="3599" dirty="0" err="1">
                <a:solidFill>
                  <a:srgbClr val="241452"/>
                </a:solidFill>
                <a:latin typeface="Arimo"/>
              </a:rPr>
              <a:t>hồi</a:t>
            </a:r>
            <a:endParaRPr lang="en-US" sz="3599" dirty="0">
              <a:solidFill>
                <a:srgbClr val="241452"/>
              </a:solidFill>
              <a:latin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02064"/>
            <a:ext cx="16230600" cy="5756236"/>
            <a:chOff x="0" y="0"/>
            <a:chExt cx="8860077" cy="3142256"/>
          </a:xfrm>
        </p:grpSpPr>
        <p:sp>
          <p:nvSpPr>
            <p:cNvPr id="3" name="Freeform 3"/>
            <p:cNvSpPr/>
            <p:nvPr/>
          </p:nvSpPr>
          <p:spPr>
            <a:xfrm>
              <a:off x="0" y="0"/>
              <a:ext cx="8860077" cy="3142256"/>
            </a:xfrm>
            <a:custGeom>
              <a:avLst/>
              <a:gdLst/>
              <a:ahLst/>
              <a:cxnLst/>
              <a:rect l="l" t="t" r="r" b="b"/>
              <a:pathLst>
                <a:path w="8860077" h="3142256">
                  <a:moveTo>
                    <a:pt x="8735617" y="3142256"/>
                  </a:moveTo>
                  <a:lnTo>
                    <a:pt x="124460" y="3142256"/>
                  </a:lnTo>
                  <a:cubicBezTo>
                    <a:pt x="55880" y="3142256"/>
                    <a:pt x="0" y="3086376"/>
                    <a:pt x="0" y="3017796"/>
                  </a:cubicBezTo>
                  <a:lnTo>
                    <a:pt x="0" y="124460"/>
                  </a:lnTo>
                  <a:cubicBezTo>
                    <a:pt x="0" y="55880"/>
                    <a:pt x="55880" y="0"/>
                    <a:pt x="124460" y="0"/>
                  </a:cubicBezTo>
                  <a:lnTo>
                    <a:pt x="8735617" y="0"/>
                  </a:lnTo>
                  <a:cubicBezTo>
                    <a:pt x="8804197" y="0"/>
                    <a:pt x="8860077" y="55880"/>
                    <a:pt x="8860077" y="124460"/>
                  </a:cubicBezTo>
                  <a:lnTo>
                    <a:pt x="8860077" y="3017796"/>
                  </a:lnTo>
                  <a:cubicBezTo>
                    <a:pt x="8860077" y="3086376"/>
                    <a:pt x="8804197" y="3142256"/>
                    <a:pt x="8735617" y="3142256"/>
                  </a:cubicBezTo>
                  <a:close/>
                </a:path>
              </a:pathLst>
            </a:custGeom>
            <a:solidFill>
              <a:srgbClr val="FFFFFF"/>
            </a:solidFill>
          </p:spPr>
        </p:sp>
      </p:grpSp>
      <p:sp>
        <p:nvSpPr>
          <p:cNvPr id="4" name="Freeform 4"/>
          <p:cNvSpPr/>
          <p:nvPr/>
        </p:nvSpPr>
        <p:spPr>
          <a:xfrm>
            <a:off x="1342809" y="4133638"/>
            <a:ext cx="7370629" cy="4493088"/>
          </a:xfrm>
          <a:custGeom>
            <a:avLst/>
            <a:gdLst/>
            <a:ahLst/>
            <a:cxnLst/>
            <a:rect l="l" t="t" r="r" b="b"/>
            <a:pathLst>
              <a:path w="7370629" h="4493088">
                <a:moveTo>
                  <a:pt x="0" y="0"/>
                </a:moveTo>
                <a:lnTo>
                  <a:pt x="7370629" y="0"/>
                </a:lnTo>
                <a:lnTo>
                  <a:pt x="7370629" y="4493088"/>
                </a:lnTo>
                <a:lnTo>
                  <a:pt x="0" y="4493088"/>
                </a:lnTo>
                <a:lnTo>
                  <a:pt x="0" y="0"/>
                </a:lnTo>
                <a:close/>
              </a:path>
            </a:pathLst>
          </a:custGeom>
          <a:blipFill>
            <a:blip r:embed="rId2"/>
            <a:stretch>
              <a:fillRect/>
            </a:stretch>
          </a:blipFill>
        </p:spPr>
      </p:sp>
      <p:sp>
        <p:nvSpPr>
          <p:cNvPr id="5" name="Freeform 5"/>
          <p:cNvSpPr/>
          <p:nvPr/>
        </p:nvSpPr>
        <p:spPr>
          <a:xfrm>
            <a:off x="9144000" y="4133638"/>
            <a:ext cx="7417267" cy="4509698"/>
          </a:xfrm>
          <a:custGeom>
            <a:avLst/>
            <a:gdLst/>
            <a:ahLst/>
            <a:cxnLst/>
            <a:rect l="l" t="t" r="r" b="b"/>
            <a:pathLst>
              <a:path w="7417267" h="4509698">
                <a:moveTo>
                  <a:pt x="0" y="0"/>
                </a:moveTo>
                <a:lnTo>
                  <a:pt x="7417267" y="0"/>
                </a:lnTo>
                <a:lnTo>
                  <a:pt x="7417267" y="4509698"/>
                </a:lnTo>
                <a:lnTo>
                  <a:pt x="0" y="4509698"/>
                </a:lnTo>
                <a:lnTo>
                  <a:pt x="0" y="0"/>
                </a:lnTo>
                <a:close/>
              </a:path>
            </a:pathLst>
          </a:custGeom>
          <a:blipFill>
            <a:blip r:embed="rId3"/>
            <a:stretch>
              <a:fillRect/>
            </a:stretch>
          </a:blipFill>
        </p:spPr>
      </p:sp>
      <p:sp>
        <p:nvSpPr>
          <p:cNvPr id="6" name="TextBox 6"/>
          <p:cNvSpPr txBox="1"/>
          <p:nvPr/>
        </p:nvSpPr>
        <p:spPr>
          <a:xfrm>
            <a:off x="1028700" y="857250"/>
            <a:ext cx="12560559" cy="859210"/>
          </a:xfrm>
          <a:prstGeom prst="rect">
            <a:avLst/>
          </a:prstGeom>
        </p:spPr>
        <p:txBody>
          <a:bodyPr lIns="0" tIns="0" rIns="0" bIns="0" rtlCol="0" anchor="t">
            <a:spAutoFit/>
          </a:bodyPr>
          <a:lstStyle/>
          <a:p>
            <a:pPr>
              <a:lnSpc>
                <a:spcPts val="6720"/>
              </a:lnSpc>
            </a:pPr>
            <a:r>
              <a:rPr lang="en-US" sz="5600" dirty="0">
                <a:solidFill>
                  <a:srgbClr val="FFFFFF"/>
                </a:solidFill>
                <a:latin typeface="Calisto MT" panose="02040603050505030304" pitchFamily="18" charset="0"/>
              </a:rPr>
              <a:t>IV. </a:t>
            </a:r>
            <a:r>
              <a:rPr lang="en-US" sz="5600" dirty="0" err="1">
                <a:solidFill>
                  <a:srgbClr val="FFFFFF"/>
                </a:solidFill>
                <a:latin typeface="Calisto MT" panose="02040603050505030304" pitchFamily="18" charset="0"/>
              </a:rPr>
              <a:t>Kết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luận</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và</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hướng</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phát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triển</a:t>
            </a:r>
            <a:endParaRPr lang="en-US" sz="5600" dirty="0">
              <a:solidFill>
                <a:srgbClr val="FFFFFF"/>
              </a:solidFill>
              <a:latin typeface="Calisto MT" panose="02040603050505030304" pitchFamily="18" charset="0"/>
            </a:endParaRPr>
          </a:p>
        </p:txBody>
      </p:sp>
      <p:sp>
        <p:nvSpPr>
          <p:cNvPr id="7" name="TextBox 7"/>
          <p:cNvSpPr txBox="1"/>
          <p:nvPr/>
        </p:nvSpPr>
        <p:spPr>
          <a:xfrm>
            <a:off x="624424" y="2184737"/>
            <a:ext cx="3592928" cy="859723"/>
          </a:xfrm>
          <a:prstGeom prst="rect">
            <a:avLst/>
          </a:prstGeom>
        </p:spPr>
        <p:txBody>
          <a:bodyPr lIns="0" tIns="0" rIns="0" bIns="0" rtlCol="0" anchor="t">
            <a:spAutoFit/>
          </a:bodyPr>
          <a:lstStyle/>
          <a:p>
            <a:pPr algn="ctr">
              <a:lnSpc>
                <a:spcPts val="7279"/>
              </a:lnSpc>
            </a:pPr>
            <a:r>
              <a:rPr lang="en-US" sz="5199" dirty="0" err="1">
                <a:solidFill>
                  <a:srgbClr val="FFFFFF"/>
                </a:solidFill>
                <a:latin typeface="Calisto MT" panose="02040603050505030304" pitchFamily="18" charset="0"/>
              </a:rPr>
              <a:t>Kết</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quả</a:t>
            </a:r>
            <a:endParaRPr lang="en-US" sz="5199" dirty="0">
              <a:solidFill>
                <a:srgbClr val="FFFFFF"/>
              </a:solidFill>
              <a:latin typeface="Calisto MT" panose="0204060305050503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02064"/>
            <a:ext cx="16230600" cy="5756236"/>
            <a:chOff x="0" y="0"/>
            <a:chExt cx="8860077" cy="3142256"/>
          </a:xfrm>
        </p:grpSpPr>
        <p:sp>
          <p:nvSpPr>
            <p:cNvPr id="3" name="Freeform 3"/>
            <p:cNvSpPr/>
            <p:nvPr/>
          </p:nvSpPr>
          <p:spPr>
            <a:xfrm>
              <a:off x="0" y="0"/>
              <a:ext cx="8860077" cy="3142256"/>
            </a:xfrm>
            <a:custGeom>
              <a:avLst/>
              <a:gdLst/>
              <a:ahLst/>
              <a:cxnLst/>
              <a:rect l="l" t="t" r="r" b="b"/>
              <a:pathLst>
                <a:path w="8860077" h="3142256">
                  <a:moveTo>
                    <a:pt x="8735617" y="3142256"/>
                  </a:moveTo>
                  <a:lnTo>
                    <a:pt x="124460" y="3142256"/>
                  </a:lnTo>
                  <a:cubicBezTo>
                    <a:pt x="55880" y="3142256"/>
                    <a:pt x="0" y="3086376"/>
                    <a:pt x="0" y="3017796"/>
                  </a:cubicBezTo>
                  <a:lnTo>
                    <a:pt x="0" y="124460"/>
                  </a:lnTo>
                  <a:cubicBezTo>
                    <a:pt x="0" y="55880"/>
                    <a:pt x="55880" y="0"/>
                    <a:pt x="124460" y="0"/>
                  </a:cubicBezTo>
                  <a:lnTo>
                    <a:pt x="8735617" y="0"/>
                  </a:lnTo>
                  <a:cubicBezTo>
                    <a:pt x="8804197" y="0"/>
                    <a:pt x="8860077" y="55880"/>
                    <a:pt x="8860077" y="124460"/>
                  </a:cubicBezTo>
                  <a:lnTo>
                    <a:pt x="8860077" y="3017796"/>
                  </a:lnTo>
                  <a:cubicBezTo>
                    <a:pt x="8860077" y="3086376"/>
                    <a:pt x="8804197" y="3142256"/>
                    <a:pt x="8735617" y="3142256"/>
                  </a:cubicBezTo>
                  <a:close/>
                </a:path>
              </a:pathLst>
            </a:custGeom>
            <a:solidFill>
              <a:srgbClr val="FFFFFF"/>
            </a:solidFill>
          </p:spPr>
        </p:sp>
      </p:grpSp>
      <p:sp>
        <p:nvSpPr>
          <p:cNvPr id="4" name="TextBox 4"/>
          <p:cNvSpPr txBox="1"/>
          <p:nvPr/>
        </p:nvSpPr>
        <p:spPr>
          <a:xfrm>
            <a:off x="1028700" y="857250"/>
            <a:ext cx="12560559" cy="859210"/>
          </a:xfrm>
          <a:prstGeom prst="rect">
            <a:avLst/>
          </a:prstGeom>
        </p:spPr>
        <p:txBody>
          <a:bodyPr lIns="0" tIns="0" rIns="0" bIns="0" rtlCol="0" anchor="t">
            <a:spAutoFit/>
          </a:bodyPr>
          <a:lstStyle/>
          <a:p>
            <a:pPr>
              <a:lnSpc>
                <a:spcPts val="6720"/>
              </a:lnSpc>
            </a:pPr>
            <a:r>
              <a:rPr lang="en-US" sz="5600" dirty="0">
                <a:solidFill>
                  <a:srgbClr val="FFFFFF"/>
                </a:solidFill>
                <a:latin typeface="Calisto MT" panose="02040603050505030304" pitchFamily="18" charset="0"/>
              </a:rPr>
              <a:t>IV. </a:t>
            </a:r>
            <a:r>
              <a:rPr lang="en-US" sz="5600" dirty="0" err="1">
                <a:solidFill>
                  <a:srgbClr val="FFFFFF"/>
                </a:solidFill>
                <a:latin typeface="Calisto MT" panose="02040603050505030304" pitchFamily="18" charset="0"/>
              </a:rPr>
              <a:t>Kết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luận</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và</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hướng</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phát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triển</a:t>
            </a:r>
            <a:endParaRPr lang="en-US" sz="5600" dirty="0">
              <a:solidFill>
                <a:srgbClr val="FFFFFF"/>
              </a:solidFill>
              <a:latin typeface="Calisto MT" panose="02040603050505030304" pitchFamily="18" charset="0"/>
            </a:endParaRPr>
          </a:p>
        </p:txBody>
      </p:sp>
      <p:sp>
        <p:nvSpPr>
          <p:cNvPr id="5" name="TextBox 5"/>
          <p:cNvSpPr txBox="1"/>
          <p:nvPr/>
        </p:nvSpPr>
        <p:spPr>
          <a:xfrm>
            <a:off x="406726" y="2162413"/>
            <a:ext cx="8749547" cy="859723"/>
          </a:xfrm>
          <a:prstGeom prst="rect">
            <a:avLst/>
          </a:prstGeom>
        </p:spPr>
        <p:txBody>
          <a:bodyPr lIns="0" tIns="0" rIns="0" bIns="0" rtlCol="0" anchor="t">
            <a:spAutoFit/>
          </a:bodyPr>
          <a:lstStyle/>
          <a:p>
            <a:pPr algn="ctr">
              <a:lnSpc>
                <a:spcPts val="7279"/>
              </a:lnSpc>
            </a:pPr>
            <a:r>
              <a:rPr lang="en-US" sz="4800" dirty="0" err="1">
                <a:solidFill>
                  <a:srgbClr val="FFFFFF"/>
                </a:solidFill>
                <a:latin typeface="Calisto MT" panose="02040603050505030304" pitchFamily="18" charset="0"/>
              </a:rPr>
              <a:t>Ưu</a:t>
            </a:r>
            <a:r>
              <a:rPr lang="en-US" sz="4800" dirty="0">
                <a:solidFill>
                  <a:srgbClr val="FFFFFF"/>
                </a:solidFill>
                <a:latin typeface="Calisto MT" panose="02040603050505030304" pitchFamily="18" charset="0"/>
              </a:rPr>
              <a:t> </a:t>
            </a:r>
            <a:r>
              <a:rPr lang="en-US" sz="4800" dirty="0" err="1">
                <a:solidFill>
                  <a:srgbClr val="FFFFFF"/>
                </a:solidFill>
                <a:latin typeface="Calisto MT" panose="02040603050505030304" pitchFamily="18" charset="0"/>
              </a:rPr>
              <a:t>điểm</a:t>
            </a:r>
            <a:r>
              <a:rPr lang="en-US" sz="4800" dirty="0">
                <a:solidFill>
                  <a:srgbClr val="FFFFFF"/>
                </a:solidFill>
                <a:latin typeface="Calisto MT" panose="02040603050505030304" pitchFamily="18" charset="0"/>
              </a:rPr>
              <a:t> </a:t>
            </a:r>
            <a:r>
              <a:rPr lang="en-US" sz="4800" dirty="0" err="1">
                <a:solidFill>
                  <a:srgbClr val="FFFFFF"/>
                </a:solidFill>
                <a:latin typeface="Calisto MT" panose="02040603050505030304" pitchFamily="18" charset="0"/>
              </a:rPr>
              <a:t>và</a:t>
            </a:r>
            <a:r>
              <a:rPr lang="en-US" sz="4800" dirty="0">
                <a:solidFill>
                  <a:srgbClr val="FFFFFF"/>
                </a:solidFill>
                <a:latin typeface="Calisto MT" panose="02040603050505030304" pitchFamily="18" charset="0"/>
              </a:rPr>
              <a:t> </a:t>
            </a:r>
            <a:r>
              <a:rPr lang="en-US" sz="4800" dirty="0" err="1">
                <a:solidFill>
                  <a:srgbClr val="FFFFFF"/>
                </a:solidFill>
                <a:latin typeface="Calisto MT" panose="02040603050505030304" pitchFamily="18" charset="0"/>
              </a:rPr>
              <a:t>nhược</a:t>
            </a:r>
            <a:r>
              <a:rPr lang="en-US" sz="4800" dirty="0">
                <a:solidFill>
                  <a:srgbClr val="FFFFFF"/>
                </a:solidFill>
                <a:latin typeface="Calisto MT" panose="02040603050505030304" pitchFamily="18" charset="0"/>
              </a:rPr>
              <a:t> </a:t>
            </a:r>
            <a:r>
              <a:rPr lang="en-US" sz="4800" dirty="0" err="1">
                <a:solidFill>
                  <a:srgbClr val="FFFFFF"/>
                </a:solidFill>
                <a:latin typeface="Calisto MT" panose="02040603050505030304" pitchFamily="18" charset="0"/>
              </a:rPr>
              <a:t>kiểm</a:t>
            </a:r>
            <a:endParaRPr lang="en-US" sz="4800" dirty="0">
              <a:solidFill>
                <a:srgbClr val="FFFFFF"/>
              </a:solidFill>
              <a:latin typeface="Calisto MT" panose="02040603050505030304" pitchFamily="18" charset="0"/>
            </a:endParaRPr>
          </a:p>
        </p:txBody>
      </p:sp>
      <p:sp>
        <p:nvSpPr>
          <p:cNvPr id="6" name="TextBox 6"/>
          <p:cNvSpPr txBox="1"/>
          <p:nvPr/>
        </p:nvSpPr>
        <p:spPr>
          <a:xfrm>
            <a:off x="1565302" y="3911254"/>
            <a:ext cx="14686232" cy="4213225"/>
          </a:xfrm>
          <a:prstGeom prst="rect">
            <a:avLst/>
          </a:prstGeom>
        </p:spPr>
        <p:txBody>
          <a:bodyPr lIns="0" tIns="0" rIns="0" bIns="0" rtlCol="0" anchor="t">
            <a:spAutoFit/>
          </a:bodyPr>
          <a:lstStyle/>
          <a:p>
            <a:pPr algn="just">
              <a:lnSpc>
                <a:spcPts val="5599"/>
              </a:lnSpc>
            </a:pPr>
            <a:r>
              <a:rPr lang="en-US" sz="3999" dirty="0" err="1">
                <a:solidFill>
                  <a:srgbClr val="000000"/>
                </a:solidFill>
                <a:latin typeface="Arimo"/>
              </a:rPr>
              <a:t>Ưu</a:t>
            </a:r>
            <a:r>
              <a:rPr lang="en-US" sz="3999" dirty="0">
                <a:solidFill>
                  <a:srgbClr val="000000"/>
                </a:solidFill>
                <a:latin typeface="Arimo"/>
              </a:rPr>
              <a:t> </a:t>
            </a:r>
            <a:r>
              <a:rPr lang="en-US" sz="3999" dirty="0" err="1">
                <a:solidFill>
                  <a:srgbClr val="000000"/>
                </a:solidFill>
                <a:latin typeface="Arimo"/>
              </a:rPr>
              <a:t>điểm</a:t>
            </a:r>
            <a:r>
              <a:rPr lang="en-US" sz="3999" dirty="0">
                <a:solidFill>
                  <a:srgbClr val="000000"/>
                </a:solidFill>
                <a:latin typeface="Arimo"/>
              </a:rPr>
              <a:t>:</a:t>
            </a:r>
          </a:p>
          <a:p>
            <a:pPr marL="863596" lvl="1" indent="-431798" algn="just">
              <a:lnSpc>
                <a:spcPts val="5599"/>
              </a:lnSpc>
              <a:buFont typeface="Arial"/>
              <a:buChar char="•"/>
            </a:pPr>
            <a:r>
              <a:rPr lang="en-US" sz="3999" dirty="0" err="1">
                <a:solidFill>
                  <a:srgbClr val="000000"/>
                </a:solidFill>
                <a:latin typeface="Arimo"/>
              </a:rPr>
              <a:t>Xây</a:t>
            </a:r>
            <a:r>
              <a:rPr lang="en-US" sz="3999" dirty="0">
                <a:solidFill>
                  <a:srgbClr val="000000"/>
                </a:solidFill>
                <a:latin typeface="Arimo"/>
              </a:rPr>
              <a:t> </a:t>
            </a:r>
            <a:r>
              <a:rPr lang="en-US" sz="3999" dirty="0" err="1">
                <a:solidFill>
                  <a:srgbClr val="000000"/>
                </a:solidFill>
                <a:latin typeface="Arimo"/>
              </a:rPr>
              <a:t>dựng</a:t>
            </a:r>
            <a:r>
              <a:rPr lang="en-US" sz="3999" dirty="0">
                <a:solidFill>
                  <a:srgbClr val="000000"/>
                </a:solidFill>
                <a:latin typeface="Arimo"/>
              </a:rPr>
              <a:t> </a:t>
            </a:r>
            <a:r>
              <a:rPr lang="en-US" sz="3999" dirty="0" err="1">
                <a:solidFill>
                  <a:srgbClr val="000000"/>
                </a:solidFill>
                <a:latin typeface="Arimo"/>
              </a:rPr>
              <a:t>ứng</a:t>
            </a:r>
            <a:r>
              <a:rPr lang="en-US" sz="3999" dirty="0">
                <a:solidFill>
                  <a:srgbClr val="000000"/>
                </a:solidFill>
                <a:latin typeface="Arimo"/>
              </a:rPr>
              <a:t> </a:t>
            </a:r>
            <a:r>
              <a:rPr lang="en-US" sz="3999" dirty="0" err="1">
                <a:solidFill>
                  <a:srgbClr val="000000"/>
                </a:solidFill>
                <a:latin typeface="Arimo"/>
              </a:rPr>
              <a:t>dụng</a:t>
            </a:r>
            <a:r>
              <a:rPr lang="en-US" sz="3999" dirty="0">
                <a:solidFill>
                  <a:srgbClr val="000000"/>
                </a:solidFill>
                <a:latin typeface="Arimo"/>
              </a:rPr>
              <a:t> bao </a:t>
            </a:r>
            <a:r>
              <a:rPr lang="en-US" sz="3999" dirty="0" err="1">
                <a:solidFill>
                  <a:srgbClr val="000000"/>
                </a:solidFill>
                <a:latin typeface="Arimo"/>
              </a:rPr>
              <a:t>gồm</a:t>
            </a:r>
            <a:r>
              <a:rPr lang="en-US" sz="3999" dirty="0">
                <a:solidFill>
                  <a:srgbClr val="000000"/>
                </a:solidFill>
                <a:latin typeface="Arimo"/>
              </a:rPr>
              <a:t> </a:t>
            </a:r>
            <a:r>
              <a:rPr lang="en-US" sz="3999" dirty="0" err="1">
                <a:solidFill>
                  <a:srgbClr val="000000"/>
                </a:solidFill>
                <a:latin typeface="Arimo"/>
              </a:rPr>
              <a:t>cả</a:t>
            </a:r>
            <a:r>
              <a:rPr lang="en-US" sz="3999" dirty="0">
                <a:solidFill>
                  <a:srgbClr val="000000"/>
                </a:solidFill>
                <a:latin typeface="Arimo"/>
              </a:rPr>
              <a:t> </a:t>
            </a:r>
            <a:r>
              <a:rPr lang="en-US" sz="3999" dirty="0" err="1">
                <a:solidFill>
                  <a:srgbClr val="000000"/>
                </a:solidFill>
                <a:latin typeface="Arimo"/>
              </a:rPr>
              <a:t>lý</a:t>
            </a:r>
            <a:r>
              <a:rPr lang="en-US" sz="3999" dirty="0">
                <a:solidFill>
                  <a:srgbClr val="000000"/>
                </a:solidFill>
                <a:latin typeface="Arimo"/>
              </a:rPr>
              <a:t> </a:t>
            </a:r>
            <a:r>
              <a:rPr lang="en-US" sz="3999" dirty="0" err="1">
                <a:solidFill>
                  <a:srgbClr val="000000"/>
                </a:solidFill>
                <a:latin typeface="Arimo"/>
              </a:rPr>
              <a:t>thuyết</a:t>
            </a:r>
            <a:r>
              <a:rPr lang="en-US" sz="3999" dirty="0">
                <a:solidFill>
                  <a:srgbClr val="000000"/>
                </a:solidFill>
                <a:latin typeface="Arimo"/>
              </a:rPr>
              <a:t> </a:t>
            </a:r>
            <a:r>
              <a:rPr lang="en-US" sz="3999" dirty="0" err="1">
                <a:solidFill>
                  <a:srgbClr val="000000"/>
                </a:solidFill>
                <a:latin typeface="Arimo"/>
              </a:rPr>
              <a:t>và</a:t>
            </a:r>
            <a:r>
              <a:rPr lang="en-US" sz="3999" dirty="0">
                <a:solidFill>
                  <a:srgbClr val="000000"/>
                </a:solidFill>
                <a:latin typeface="Arimo"/>
              </a:rPr>
              <a:t> </a:t>
            </a:r>
            <a:r>
              <a:rPr lang="en-US" sz="3999" dirty="0" err="1">
                <a:solidFill>
                  <a:srgbClr val="000000"/>
                </a:solidFill>
                <a:latin typeface="Arimo"/>
              </a:rPr>
              <a:t>thiết</a:t>
            </a:r>
            <a:r>
              <a:rPr lang="en-US" sz="3999" dirty="0">
                <a:solidFill>
                  <a:srgbClr val="000000"/>
                </a:solidFill>
                <a:latin typeface="Arimo"/>
              </a:rPr>
              <a:t> </a:t>
            </a:r>
            <a:r>
              <a:rPr lang="en-US" sz="3999" dirty="0" err="1">
                <a:solidFill>
                  <a:srgbClr val="000000"/>
                </a:solidFill>
                <a:latin typeface="Arimo"/>
              </a:rPr>
              <a:t>kế</a:t>
            </a:r>
            <a:r>
              <a:rPr lang="en-US" sz="3999" dirty="0">
                <a:solidFill>
                  <a:srgbClr val="000000"/>
                </a:solidFill>
                <a:latin typeface="Arimo"/>
              </a:rPr>
              <a:t> </a:t>
            </a:r>
            <a:r>
              <a:rPr lang="en-US" sz="3999" dirty="0" err="1">
                <a:solidFill>
                  <a:srgbClr val="000000"/>
                </a:solidFill>
                <a:latin typeface="Arimo"/>
              </a:rPr>
              <a:t>bộ</a:t>
            </a:r>
            <a:r>
              <a:rPr lang="en-US" sz="3999" dirty="0">
                <a:solidFill>
                  <a:srgbClr val="000000"/>
                </a:solidFill>
                <a:latin typeface="Arimo"/>
              </a:rPr>
              <a:t> </a:t>
            </a:r>
            <a:r>
              <a:rPr lang="en-US" sz="3999" dirty="0" err="1">
                <a:solidFill>
                  <a:srgbClr val="000000"/>
                </a:solidFill>
                <a:latin typeface="Arimo"/>
              </a:rPr>
              <a:t>lọc</a:t>
            </a:r>
            <a:r>
              <a:rPr lang="en-US" sz="3999" dirty="0">
                <a:solidFill>
                  <a:srgbClr val="000000"/>
                </a:solidFill>
                <a:latin typeface="Arimo"/>
              </a:rPr>
              <a:t> </a:t>
            </a:r>
            <a:r>
              <a:rPr lang="en-US" sz="3999" dirty="0" err="1">
                <a:solidFill>
                  <a:srgbClr val="000000"/>
                </a:solidFill>
                <a:latin typeface="Arimo"/>
              </a:rPr>
              <a:t>số</a:t>
            </a:r>
            <a:endParaRPr lang="en-US" sz="3999" dirty="0">
              <a:solidFill>
                <a:srgbClr val="000000"/>
              </a:solidFill>
              <a:latin typeface="Arimo"/>
            </a:endParaRPr>
          </a:p>
          <a:p>
            <a:pPr marL="863596" lvl="1" indent="-431798" algn="just">
              <a:lnSpc>
                <a:spcPts val="5599"/>
              </a:lnSpc>
              <a:buFont typeface="Arial"/>
              <a:buChar char="•"/>
            </a:pPr>
            <a:r>
              <a:rPr lang="en-US" sz="3999" dirty="0" err="1">
                <a:solidFill>
                  <a:srgbClr val="000000"/>
                </a:solidFill>
                <a:latin typeface="Arimo"/>
              </a:rPr>
              <a:t>Đạt</a:t>
            </a:r>
            <a:r>
              <a:rPr lang="en-US" sz="3999" dirty="0">
                <a:solidFill>
                  <a:srgbClr val="000000"/>
                </a:solidFill>
                <a:latin typeface="Arimo"/>
              </a:rPr>
              <a:t> </a:t>
            </a:r>
            <a:r>
              <a:rPr lang="en-US" sz="3999" dirty="0" err="1">
                <a:solidFill>
                  <a:srgbClr val="000000"/>
                </a:solidFill>
                <a:latin typeface="Arimo"/>
              </a:rPr>
              <a:t>các</a:t>
            </a:r>
            <a:r>
              <a:rPr lang="en-US" sz="3999" dirty="0">
                <a:solidFill>
                  <a:srgbClr val="000000"/>
                </a:solidFill>
                <a:latin typeface="Arimo"/>
              </a:rPr>
              <a:t> </a:t>
            </a:r>
            <a:r>
              <a:rPr lang="en-US" sz="3999" dirty="0" err="1">
                <a:solidFill>
                  <a:srgbClr val="000000"/>
                </a:solidFill>
                <a:latin typeface="Arimo"/>
              </a:rPr>
              <a:t>yêu</a:t>
            </a:r>
            <a:r>
              <a:rPr lang="en-US" sz="3999" dirty="0">
                <a:solidFill>
                  <a:srgbClr val="000000"/>
                </a:solidFill>
                <a:latin typeface="Arimo"/>
              </a:rPr>
              <a:t> </a:t>
            </a:r>
            <a:r>
              <a:rPr lang="en-US" sz="3999" dirty="0" err="1">
                <a:solidFill>
                  <a:srgbClr val="000000"/>
                </a:solidFill>
                <a:latin typeface="Arimo"/>
              </a:rPr>
              <a:t>cầu</a:t>
            </a:r>
            <a:r>
              <a:rPr lang="en-US" sz="3999" dirty="0">
                <a:solidFill>
                  <a:srgbClr val="000000"/>
                </a:solidFill>
                <a:latin typeface="Arimo"/>
              </a:rPr>
              <a:t> ý </a:t>
            </a:r>
            <a:r>
              <a:rPr lang="en-US" sz="3999" dirty="0" err="1">
                <a:solidFill>
                  <a:srgbClr val="000000"/>
                </a:solidFill>
                <a:latin typeface="Arimo"/>
              </a:rPr>
              <a:t>tưởng</a:t>
            </a:r>
            <a:r>
              <a:rPr lang="en-US" sz="3999" dirty="0">
                <a:solidFill>
                  <a:srgbClr val="000000"/>
                </a:solidFill>
                <a:latin typeface="Arimo"/>
              </a:rPr>
              <a:t> </a:t>
            </a:r>
            <a:r>
              <a:rPr lang="en-US" sz="3999" dirty="0" err="1">
                <a:solidFill>
                  <a:srgbClr val="000000"/>
                </a:solidFill>
                <a:latin typeface="Arimo"/>
              </a:rPr>
              <a:t>đặt</a:t>
            </a:r>
            <a:r>
              <a:rPr lang="en-US" sz="3999" dirty="0">
                <a:solidFill>
                  <a:srgbClr val="000000"/>
                </a:solidFill>
                <a:latin typeface="Arimo"/>
              </a:rPr>
              <a:t> </a:t>
            </a:r>
            <a:r>
              <a:rPr lang="en-US" sz="3999" dirty="0" err="1">
                <a:solidFill>
                  <a:srgbClr val="000000"/>
                </a:solidFill>
                <a:latin typeface="Arimo"/>
              </a:rPr>
              <a:t>ra</a:t>
            </a:r>
            <a:endParaRPr lang="en-US" sz="3999" dirty="0">
              <a:solidFill>
                <a:srgbClr val="000000"/>
              </a:solidFill>
              <a:latin typeface="Arimo"/>
            </a:endParaRPr>
          </a:p>
          <a:p>
            <a:pPr algn="just">
              <a:lnSpc>
                <a:spcPts val="5599"/>
              </a:lnSpc>
            </a:pPr>
            <a:r>
              <a:rPr lang="en-US" sz="3999" dirty="0" err="1">
                <a:solidFill>
                  <a:srgbClr val="000000"/>
                </a:solidFill>
                <a:latin typeface="Arimo"/>
              </a:rPr>
              <a:t>Nhược</a:t>
            </a:r>
            <a:r>
              <a:rPr lang="en-US" sz="3999" dirty="0">
                <a:solidFill>
                  <a:srgbClr val="000000"/>
                </a:solidFill>
                <a:latin typeface="Arimo"/>
              </a:rPr>
              <a:t> </a:t>
            </a:r>
            <a:r>
              <a:rPr lang="en-US" sz="3999" dirty="0" err="1">
                <a:solidFill>
                  <a:srgbClr val="000000"/>
                </a:solidFill>
                <a:latin typeface="Arimo"/>
              </a:rPr>
              <a:t>điểm</a:t>
            </a:r>
            <a:r>
              <a:rPr lang="en-US" sz="3999" dirty="0">
                <a:solidFill>
                  <a:srgbClr val="000000"/>
                </a:solidFill>
                <a:latin typeface="Arimo"/>
              </a:rPr>
              <a:t>:</a:t>
            </a:r>
          </a:p>
          <a:p>
            <a:pPr marL="863596" lvl="1" indent="-431798" algn="just">
              <a:lnSpc>
                <a:spcPts val="5599"/>
              </a:lnSpc>
              <a:buFont typeface="Arial"/>
              <a:buChar char="•"/>
            </a:pPr>
            <a:r>
              <a:rPr lang="en-US" sz="3999" dirty="0" err="1">
                <a:solidFill>
                  <a:srgbClr val="000000"/>
                </a:solidFill>
                <a:latin typeface="Arimo"/>
              </a:rPr>
              <a:t>Số</a:t>
            </a:r>
            <a:r>
              <a:rPr lang="en-US" sz="3999" dirty="0">
                <a:solidFill>
                  <a:srgbClr val="000000"/>
                </a:solidFill>
                <a:latin typeface="Arimo"/>
              </a:rPr>
              <a:t> </a:t>
            </a:r>
            <a:r>
              <a:rPr lang="en-US" sz="3999" dirty="0" err="1">
                <a:solidFill>
                  <a:srgbClr val="000000"/>
                </a:solidFill>
                <a:latin typeface="Arimo"/>
              </a:rPr>
              <a:t>lượng</a:t>
            </a:r>
            <a:r>
              <a:rPr lang="en-US" sz="3999" dirty="0">
                <a:solidFill>
                  <a:srgbClr val="000000"/>
                </a:solidFill>
                <a:latin typeface="Arimo"/>
              </a:rPr>
              <a:t> </a:t>
            </a:r>
            <a:r>
              <a:rPr lang="en-US" sz="3999" dirty="0" err="1">
                <a:solidFill>
                  <a:srgbClr val="000000"/>
                </a:solidFill>
                <a:latin typeface="Arimo"/>
              </a:rPr>
              <a:t>bộ</a:t>
            </a:r>
            <a:r>
              <a:rPr lang="en-US" sz="3999" dirty="0">
                <a:solidFill>
                  <a:srgbClr val="000000"/>
                </a:solidFill>
                <a:latin typeface="Arimo"/>
              </a:rPr>
              <a:t> </a:t>
            </a:r>
            <a:r>
              <a:rPr lang="en-US" sz="3999" dirty="0" err="1">
                <a:solidFill>
                  <a:srgbClr val="000000"/>
                </a:solidFill>
                <a:latin typeface="Arimo"/>
              </a:rPr>
              <a:t>lọc</a:t>
            </a:r>
            <a:r>
              <a:rPr lang="en-US" sz="3999" dirty="0">
                <a:solidFill>
                  <a:srgbClr val="000000"/>
                </a:solidFill>
                <a:latin typeface="Arimo"/>
              </a:rPr>
              <a:t> </a:t>
            </a:r>
            <a:r>
              <a:rPr lang="en-US" sz="3999" dirty="0" err="1">
                <a:solidFill>
                  <a:srgbClr val="000000"/>
                </a:solidFill>
                <a:latin typeface="Arimo"/>
              </a:rPr>
              <a:t>còn</a:t>
            </a:r>
            <a:r>
              <a:rPr lang="en-US" sz="3999" dirty="0">
                <a:solidFill>
                  <a:srgbClr val="000000"/>
                </a:solidFill>
                <a:latin typeface="Arimo"/>
              </a:rPr>
              <a:t> </a:t>
            </a:r>
            <a:r>
              <a:rPr lang="en-US" sz="3999" dirty="0" err="1">
                <a:solidFill>
                  <a:srgbClr val="000000"/>
                </a:solidFill>
                <a:latin typeface="Arimo"/>
              </a:rPr>
              <a:t>hạn</a:t>
            </a:r>
            <a:r>
              <a:rPr lang="en-US" sz="3999" dirty="0">
                <a:solidFill>
                  <a:srgbClr val="000000"/>
                </a:solidFill>
                <a:latin typeface="Arimo"/>
              </a:rPr>
              <a:t> </a:t>
            </a:r>
            <a:r>
              <a:rPr lang="en-US" sz="3999" dirty="0" err="1">
                <a:solidFill>
                  <a:srgbClr val="000000"/>
                </a:solidFill>
                <a:latin typeface="Arimo"/>
              </a:rPr>
              <a:t>chế</a:t>
            </a:r>
            <a:endParaRPr lang="en-US" sz="3999" dirty="0">
              <a:solidFill>
                <a:srgbClr val="000000"/>
              </a:solidFill>
              <a:latin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502064"/>
            <a:ext cx="16230600" cy="5756236"/>
            <a:chOff x="0" y="0"/>
            <a:chExt cx="8860077" cy="3142256"/>
          </a:xfrm>
        </p:grpSpPr>
        <p:sp>
          <p:nvSpPr>
            <p:cNvPr id="3" name="Freeform 3"/>
            <p:cNvSpPr/>
            <p:nvPr/>
          </p:nvSpPr>
          <p:spPr>
            <a:xfrm>
              <a:off x="0" y="0"/>
              <a:ext cx="8860077" cy="3142256"/>
            </a:xfrm>
            <a:custGeom>
              <a:avLst/>
              <a:gdLst/>
              <a:ahLst/>
              <a:cxnLst/>
              <a:rect l="l" t="t" r="r" b="b"/>
              <a:pathLst>
                <a:path w="8860077" h="3142256">
                  <a:moveTo>
                    <a:pt x="8735617" y="3142256"/>
                  </a:moveTo>
                  <a:lnTo>
                    <a:pt x="124460" y="3142256"/>
                  </a:lnTo>
                  <a:cubicBezTo>
                    <a:pt x="55880" y="3142256"/>
                    <a:pt x="0" y="3086376"/>
                    <a:pt x="0" y="3017796"/>
                  </a:cubicBezTo>
                  <a:lnTo>
                    <a:pt x="0" y="124460"/>
                  </a:lnTo>
                  <a:cubicBezTo>
                    <a:pt x="0" y="55880"/>
                    <a:pt x="55880" y="0"/>
                    <a:pt x="124460" y="0"/>
                  </a:cubicBezTo>
                  <a:lnTo>
                    <a:pt x="8735617" y="0"/>
                  </a:lnTo>
                  <a:cubicBezTo>
                    <a:pt x="8804197" y="0"/>
                    <a:pt x="8860077" y="55880"/>
                    <a:pt x="8860077" y="124460"/>
                  </a:cubicBezTo>
                  <a:lnTo>
                    <a:pt x="8860077" y="3017796"/>
                  </a:lnTo>
                  <a:cubicBezTo>
                    <a:pt x="8860077" y="3086376"/>
                    <a:pt x="8804197" y="3142256"/>
                    <a:pt x="8735617" y="3142256"/>
                  </a:cubicBezTo>
                  <a:close/>
                </a:path>
              </a:pathLst>
            </a:custGeom>
            <a:solidFill>
              <a:srgbClr val="FFFFFF"/>
            </a:solidFill>
          </p:spPr>
        </p:sp>
      </p:grpSp>
      <p:sp>
        <p:nvSpPr>
          <p:cNvPr id="4" name="TextBox 4"/>
          <p:cNvSpPr txBox="1"/>
          <p:nvPr/>
        </p:nvSpPr>
        <p:spPr>
          <a:xfrm>
            <a:off x="1028700" y="857250"/>
            <a:ext cx="12560559" cy="859210"/>
          </a:xfrm>
          <a:prstGeom prst="rect">
            <a:avLst/>
          </a:prstGeom>
        </p:spPr>
        <p:txBody>
          <a:bodyPr lIns="0" tIns="0" rIns="0" bIns="0" rtlCol="0" anchor="t">
            <a:spAutoFit/>
          </a:bodyPr>
          <a:lstStyle/>
          <a:p>
            <a:pPr>
              <a:lnSpc>
                <a:spcPts val="6720"/>
              </a:lnSpc>
            </a:pPr>
            <a:r>
              <a:rPr lang="en-US" sz="5600" dirty="0">
                <a:solidFill>
                  <a:srgbClr val="FFFFFF"/>
                </a:solidFill>
                <a:latin typeface="Calisto MT" panose="02040603050505030304" pitchFamily="18" charset="0"/>
              </a:rPr>
              <a:t>IV. </a:t>
            </a:r>
            <a:r>
              <a:rPr lang="en-US" sz="5600" dirty="0" err="1">
                <a:solidFill>
                  <a:srgbClr val="FFFFFF"/>
                </a:solidFill>
                <a:latin typeface="Calisto MT" panose="02040603050505030304" pitchFamily="18" charset="0"/>
              </a:rPr>
              <a:t>Kết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luận</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và</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hướng</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phát</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triển</a:t>
            </a:r>
            <a:endParaRPr lang="en-US" sz="5600" dirty="0">
              <a:solidFill>
                <a:srgbClr val="FFFFFF"/>
              </a:solidFill>
              <a:latin typeface="Calisto MT" panose="02040603050505030304" pitchFamily="18" charset="0"/>
            </a:endParaRPr>
          </a:p>
        </p:txBody>
      </p:sp>
      <p:sp>
        <p:nvSpPr>
          <p:cNvPr id="5" name="TextBox 5"/>
          <p:cNvSpPr txBox="1"/>
          <p:nvPr/>
        </p:nvSpPr>
        <p:spPr>
          <a:xfrm>
            <a:off x="524126" y="2159443"/>
            <a:ext cx="6763082" cy="859723"/>
          </a:xfrm>
          <a:prstGeom prst="rect">
            <a:avLst/>
          </a:prstGeom>
        </p:spPr>
        <p:txBody>
          <a:bodyPr lIns="0" tIns="0" rIns="0" bIns="0" rtlCol="0" anchor="t">
            <a:spAutoFit/>
          </a:bodyPr>
          <a:lstStyle/>
          <a:p>
            <a:pPr algn="ctr">
              <a:lnSpc>
                <a:spcPts val="7279"/>
              </a:lnSpc>
            </a:pPr>
            <a:r>
              <a:rPr lang="en-US" sz="5199" dirty="0" err="1">
                <a:solidFill>
                  <a:srgbClr val="FFFFFF"/>
                </a:solidFill>
                <a:latin typeface="Calisto MT" panose="02040603050505030304" pitchFamily="18" charset="0"/>
              </a:rPr>
              <a:t>Hướng</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phát</a:t>
            </a:r>
            <a:r>
              <a:rPr lang="en-US" sz="5199" dirty="0">
                <a:solidFill>
                  <a:srgbClr val="FFFFFF"/>
                </a:solidFill>
                <a:latin typeface="Calisto MT" panose="02040603050505030304" pitchFamily="18" charset="0"/>
              </a:rPr>
              <a:t> </a:t>
            </a:r>
            <a:r>
              <a:rPr lang="en-US" sz="5199" dirty="0" err="1">
                <a:solidFill>
                  <a:srgbClr val="FFFFFF"/>
                </a:solidFill>
                <a:latin typeface="Calisto MT" panose="02040603050505030304" pitchFamily="18" charset="0"/>
              </a:rPr>
              <a:t>triển</a:t>
            </a:r>
            <a:endParaRPr lang="en-US" sz="5199" dirty="0">
              <a:solidFill>
                <a:srgbClr val="FFFFFF"/>
              </a:solidFill>
              <a:latin typeface="Calisto MT" panose="02040603050505030304" pitchFamily="18" charset="0"/>
            </a:endParaRPr>
          </a:p>
        </p:txBody>
      </p:sp>
      <p:sp>
        <p:nvSpPr>
          <p:cNvPr id="6" name="TextBox 6"/>
          <p:cNvSpPr txBox="1"/>
          <p:nvPr/>
        </p:nvSpPr>
        <p:spPr>
          <a:xfrm>
            <a:off x="1565302" y="4051300"/>
            <a:ext cx="14686232" cy="2098675"/>
          </a:xfrm>
          <a:prstGeom prst="rect">
            <a:avLst/>
          </a:prstGeom>
        </p:spPr>
        <p:txBody>
          <a:bodyPr lIns="0" tIns="0" rIns="0" bIns="0" rtlCol="0" anchor="t">
            <a:spAutoFit/>
          </a:bodyPr>
          <a:lstStyle/>
          <a:p>
            <a:pPr marL="863596" lvl="1" indent="-431798" algn="just">
              <a:lnSpc>
                <a:spcPts val="5599"/>
              </a:lnSpc>
              <a:buFont typeface="Arial"/>
              <a:buChar char="•"/>
            </a:pPr>
            <a:r>
              <a:rPr lang="en-US" sz="3999">
                <a:solidFill>
                  <a:srgbClr val="000000"/>
                </a:solidFill>
                <a:latin typeface="Arimo"/>
              </a:rPr>
              <a:t>Thiết kế giao diện phù hợp hơn</a:t>
            </a:r>
          </a:p>
          <a:p>
            <a:pPr marL="863596" lvl="1" indent="-431798" algn="just">
              <a:lnSpc>
                <a:spcPts val="5599"/>
              </a:lnSpc>
              <a:buFont typeface="Arial"/>
              <a:buChar char="•"/>
            </a:pPr>
            <a:r>
              <a:rPr lang="en-US" sz="3999">
                <a:solidFill>
                  <a:srgbClr val="000000"/>
                </a:solidFill>
                <a:latin typeface="Arimo"/>
              </a:rPr>
              <a:t>Kết nối cơ sở dữ liệu để dễ dàng quản lý thông tin bộ lọc</a:t>
            </a:r>
          </a:p>
          <a:p>
            <a:pPr marL="863596" lvl="1" indent="-431798" algn="just">
              <a:lnSpc>
                <a:spcPts val="5599"/>
              </a:lnSpc>
              <a:buFont typeface="Arial"/>
              <a:buChar char="•"/>
            </a:pPr>
            <a:r>
              <a:rPr lang="en-US" sz="3999">
                <a:solidFill>
                  <a:srgbClr val="000000"/>
                </a:solidFill>
                <a:latin typeface="Arimo"/>
              </a:rPr>
              <a:t>Thêm nhiều các loại bộ lọc để thiết kế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18016" y="7251054"/>
            <a:ext cx="18649922" cy="3035946"/>
          </a:xfrm>
          <a:prstGeom prst="rect">
            <a:avLst/>
          </a:prstGeom>
          <a:solidFill>
            <a:srgbClr val="927AD4"/>
          </a:solidFill>
        </p:spPr>
      </p:sp>
      <p:sp>
        <p:nvSpPr>
          <p:cNvPr id="3" name="Freeform 3"/>
          <p:cNvSpPr/>
          <p:nvPr/>
        </p:nvSpPr>
        <p:spPr>
          <a:xfrm>
            <a:off x="5577081" y="5211026"/>
            <a:ext cx="7133838" cy="3558001"/>
          </a:xfrm>
          <a:custGeom>
            <a:avLst/>
            <a:gdLst/>
            <a:ahLst/>
            <a:cxnLst/>
            <a:rect l="l" t="t" r="r" b="b"/>
            <a:pathLst>
              <a:path w="7133838" h="3558001">
                <a:moveTo>
                  <a:pt x="0" y="0"/>
                </a:moveTo>
                <a:lnTo>
                  <a:pt x="7133838" y="0"/>
                </a:lnTo>
                <a:lnTo>
                  <a:pt x="7133838" y="3558001"/>
                </a:lnTo>
                <a:lnTo>
                  <a:pt x="0" y="3558001"/>
                </a:lnTo>
                <a:lnTo>
                  <a:pt x="0" y="0"/>
                </a:lnTo>
                <a:close/>
              </a:path>
            </a:pathLst>
          </a:custGeom>
          <a:blipFill>
            <a:blip r:embed="rId2"/>
            <a:stretch>
              <a:fillRect/>
            </a:stretch>
          </a:blipFill>
        </p:spPr>
      </p:sp>
      <p:sp>
        <p:nvSpPr>
          <p:cNvPr id="4" name="TextBox 4"/>
          <p:cNvSpPr txBox="1"/>
          <p:nvPr/>
        </p:nvSpPr>
        <p:spPr>
          <a:xfrm>
            <a:off x="2863720" y="2145710"/>
            <a:ext cx="12560559" cy="1362075"/>
          </a:xfrm>
          <a:prstGeom prst="rect">
            <a:avLst/>
          </a:prstGeom>
        </p:spPr>
        <p:txBody>
          <a:bodyPr lIns="0" tIns="0" rIns="0" bIns="0" rtlCol="0" anchor="t">
            <a:spAutoFit/>
          </a:bodyPr>
          <a:lstStyle/>
          <a:p>
            <a:pPr algn="ctr">
              <a:lnSpc>
                <a:spcPts val="9000"/>
              </a:lnSpc>
            </a:pPr>
            <a:r>
              <a:rPr lang="en-US" sz="7500">
                <a:solidFill>
                  <a:srgbClr val="241452"/>
                </a:solidFill>
                <a:latin typeface="Cooper Hewitt Bold"/>
              </a:rPr>
              <a:t>Thank you!</a:t>
            </a:r>
          </a:p>
        </p:txBody>
      </p:sp>
      <p:grpSp>
        <p:nvGrpSpPr>
          <p:cNvPr id="5" name="Group 5"/>
          <p:cNvGrpSpPr/>
          <p:nvPr/>
        </p:nvGrpSpPr>
        <p:grpSpPr>
          <a:xfrm>
            <a:off x="16669821" y="1028700"/>
            <a:ext cx="589479" cy="195074"/>
            <a:chOff x="0" y="0"/>
            <a:chExt cx="1297145" cy="429260"/>
          </a:xfrm>
        </p:grpSpPr>
        <p:sp>
          <p:nvSpPr>
            <p:cNvPr id="6" name="Freeform 6"/>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241452"/>
            </a:solidFill>
          </p:spPr>
        </p:sp>
      </p:grpSp>
      <p:grpSp>
        <p:nvGrpSpPr>
          <p:cNvPr id="7" name="Group 7"/>
          <p:cNvGrpSpPr/>
          <p:nvPr/>
        </p:nvGrpSpPr>
        <p:grpSpPr>
          <a:xfrm>
            <a:off x="1028700" y="1007291"/>
            <a:ext cx="424353" cy="410148"/>
            <a:chOff x="0" y="0"/>
            <a:chExt cx="565804" cy="546864"/>
          </a:xfrm>
        </p:grpSpPr>
        <p:sp>
          <p:nvSpPr>
            <p:cNvPr id="8" name="AutoShape 8"/>
            <p:cNvSpPr/>
            <p:nvPr/>
          </p:nvSpPr>
          <p:spPr>
            <a:xfrm>
              <a:off x="0" y="0"/>
              <a:ext cx="565804" cy="0"/>
            </a:xfrm>
            <a:prstGeom prst="line">
              <a:avLst/>
            </a:prstGeom>
            <a:ln w="63500" cap="rnd">
              <a:solidFill>
                <a:srgbClr val="241452"/>
              </a:solidFill>
              <a:prstDash val="solid"/>
              <a:headEnd type="none" w="sm" len="sm"/>
              <a:tailEnd type="none" w="sm" len="sm"/>
            </a:ln>
          </p:spPr>
        </p:sp>
        <p:sp>
          <p:nvSpPr>
            <p:cNvPr id="9" name="AutoShape 9"/>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10" name="AutoShape 10"/>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11" name="Freeform 11"/>
          <p:cNvSpPr/>
          <p:nvPr/>
        </p:nvSpPr>
        <p:spPr>
          <a:xfrm>
            <a:off x="12299774" y="-1237102"/>
            <a:ext cx="3228105" cy="3030383"/>
          </a:xfrm>
          <a:custGeom>
            <a:avLst/>
            <a:gdLst/>
            <a:ahLst/>
            <a:cxnLst/>
            <a:rect l="l" t="t" r="r" b="b"/>
            <a:pathLst>
              <a:path w="3228105" h="3030383">
                <a:moveTo>
                  <a:pt x="0" y="0"/>
                </a:moveTo>
                <a:lnTo>
                  <a:pt x="3228105" y="0"/>
                </a:lnTo>
                <a:lnTo>
                  <a:pt x="3228105" y="3030384"/>
                </a:lnTo>
                <a:lnTo>
                  <a:pt x="0" y="3030384"/>
                </a:lnTo>
                <a:lnTo>
                  <a:pt x="0" y="0"/>
                </a:lnTo>
                <a:close/>
              </a:path>
            </a:pathLst>
          </a:custGeom>
          <a:blipFill>
            <a:blip r:embed="rId3"/>
            <a:stretch>
              <a:fillRect/>
            </a:stretch>
          </a:blipFill>
        </p:spPr>
      </p:sp>
      <p:sp>
        <p:nvSpPr>
          <p:cNvPr id="12" name="Freeform 12"/>
          <p:cNvSpPr/>
          <p:nvPr/>
        </p:nvSpPr>
        <p:spPr>
          <a:xfrm flipH="1">
            <a:off x="1240877" y="8769027"/>
            <a:ext cx="3114616" cy="2160765"/>
          </a:xfrm>
          <a:custGeom>
            <a:avLst/>
            <a:gdLst/>
            <a:ahLst/>
            <a:cxnLst/>
            <a:rect l="l" t="t" r="r" b="b"/>
            <a:pathLst>
              <a:path w="3114616" h="2160765">
                <a:moveTo>
                  <a:pt x="3114615" y="0"/>
                </a:moveTo>
                <a:lnTo>
                  <a:pt x="0" y="0"/>
                </a:lnTo>
                <a:lnTo>
                  <a:pt x="0" y="2160765"/>
                </a:lnTo>
                <a:lnTo>
                  <a:pt x="3114615" y="2160765"/>
                </a:lnTo>
                <a:lnTo>
                  <a:pt x="3114615"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18016" y="7664109"/>
            <a:ext cx="18649922" cy="2622891"/>
          </a:xfrm>
          <a:prstGeom prst="rect">
            <a:avLst/>
          </a:prstGeom>
          <a:solidFill>
            <a:srgbClr val="927AD4"/>
          </a:solidFill>
        </p:spPr>
      </p:sp>
      <p:grpSp>
        <p:nvGrpSpPr>
          <p:cNvPr id="3" name="Group 3"/>
          <p:cNvGrpSpPr/>
          <p:nvPr/>
        </p:nvGrpSpPr>
        <p:grpSpPr>
          <a:xfrm>
            <a:off x="7440888" y="3128387"/>
            <a:ext cx="9818412" cy="6129913"/>
            <a:chOff x="0" y="0"/>
            <a:chExt cx="3321290" cy="2073575"/>
          </a:xfrm>
        </p:grpSpPr>
        <p:sp>
          <p:nvSpPr>
            <p:cNvPr id="4" name="Freeform 4"/>
            <p:cNvSpPr/>
            <p:nvPr/>
          </p:nvSpPr>
          <p:spPr>
            <a:xfrm>
              <a:off x="0" y="0"/>
              <a:ext cx="3321290" cy="2073576"/>
            </a:xfrm>
            <a:custGeom>
              <a:avLst/>
              <a:gdLst/>
              <a:ahLst/>
              <a:cxnLst/>
              <a:rect l="l" t="t" r="r" b="b"/>
              <a:pathLst>
                <a:path w="3321290" h="2073576">
                  <a:moveTo>
                    <a:pt x="3196830" y="2073575"/>
                  </a:moveTo>
                  <a:lnTo>
                    <a:pt x="124460" y="2073575"/>
                  </a:lnTo>
                  <a:cubicBezTo>
                    <a:pt x="55880" y="2073575"/>
                    <a:pt x="0" y="2017695"/>
                    <a:pt x="0" y="1949115"/>
                  </a:cubicBezTo>
                  <a:lnTo>
                    <a:pt x="0" y="124460"/>
                  </a:lnTo>
                  <a:cubicBezTo>
                    <a:pt x="0" y="55880"/>
                    <a:pt x="55880" y="0"/>
                    <a:pt x="124460" y="0"/>
                  </a:cubicBezTo>
                  <a:lnTo>
                    <a:pt x="3196830" y="0"/>
                  </a:lnTo>
                  <a:cubicBezTo>
                    <a:pt x="3265410" y="0"/>
                    <a:pt x="3321290" y="55880"/>
                    <a:pt x="3321290" y="124460"/>
                  </a:cubicBezTo>
                  <a:lnTo>
                    <a:pt x="3321290" y="1949116"/>
                  </a:lnTo>
                  <a:cubicBezTo>
                    <a:pt x="3321290" y="2017695"/>
                    <a:pt x="3265410" y="2073576"/>
                    <a:pt x="3196830" y="2073576"/>
                  </a:cubicBezTo>
                  <a:close/>
                </a:path>
              </a:pathLst>
            </a:custGeom>
            <a:solidFill>
              <a:srgbClr val="FFFFFF"/>
            </a:solidFill>
          </p:spPr>
        </p:sp>
      </p:grpSp>
      <p:sp>
        <p:nvSpPr>
          <p:cNvPr id="5" name="TextBox 5"/>
          <p:cNvSpPr txBox="1"/>
          <p:nvPr/>
        </p:nvSpPr>
        <p:spPr>
          <a:xfrm>
            <a:off x="1028700" y="809625"/>
            <a:ext cx="14075094" cy="1154162"/>
          </a:xfrm>
          <a:prstGeom prst="rect">
            <a:avLst/>
          </a:prstGeom>
        </p:spPr>
        <p:txBody>
          <a:bodyPr lIns="0" tIns="0" rIns="0" bIns="0" rtlCol="0" anchor="t">
            <a:spAutoFit/>
          </a:bodyPr>
          <a:lstStyle/>
          <a:p>
            <a:pPr>
              <a:lnSpc>
                <a:spcPts val="9000"/>
              </a:lnSpc>
            </a:pPr>
            <a:r>
              <a:rPr lang="en-US" sz="7500" dirty="0">
                <a:solidFill>
                  <a:srgbClr val="241452"/>
                </a:solidFill>
                <a:latin typeface="Calisto MT" panose="02040603050505030304" pitchFamily="18" charset="0"/>
              </a:rPr>
              <a:t>Thành </a:t>
            </a:r>
            <a:r>
              <a:rPr lang="en-US" sz="7500" dirty="0" err="1">
                <a:solidFill>
                  <a:srgbClr val="241452"/>
                </a:solidFill>
                <a:latin typeface="Calisto MT" panose="02040603050505030304" pitchFamily="18" charset="0"/>
              </a:rPr>
              <a:t>viên</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nhóm</a:t>
            </a:r>
            <a:r>
              <a:rPr lang="en-US" sz="7500" dirty="0">
                <a:solidFill>
                  <a:srgbClr val="241452"/>
                </a:solidFill>
                <a:latin typeface="Calisto MT" panose="02040603050505030304" pitchFamily="18" charset="0"/>
              </a:rPr>
              <a:t> 8:</a:t>
            </a:r>
          </a:p>
        </p:txBody>
      </p:sp>
      <p:sp>
        <p:nvSpPr>
          <p:cNvPr id="6" name="Freeform 6"/>
          <p:cNvSpPr/>
          <p:nvPr/>
        </p:nvSpPr>
        <p:spPr>
          <a:xfrm>
            <a:off x="1240877" y="4163687"/>
            <a:ext cx="5038086" cy="4899539"/>
          </a:xfrm>
          <a:custGeom>
            <a:avLst/>
            <a:gdLst/>
            <a:ahLst/>
            <a:cxnLst/>
            <a:rect l="l" t="t" r="r" b="b"/>
            <a:pathLst>
              <a:path w="5038086" h="4899539">
                <a:moveTo>
                  <a:pt x="0" y="0"/>
                </a:moveTo>
                <a:lnTo>
                  <a:pt x="5038086" y="0"/>
                </a:lnTo>
                <a:lnTo>
                  <a:pt x="5038086" y="4899539"/>
                </a:lnTo>
                <a:lnTo>
                  <a:pt x="0" y="4899539"/>
                </a:lnTo>
                <a:lnTo>
                  <a:pt x="0" y="0"/>
                </a:lnTo>
                <a:close/>
              </a:path>
            </a:pathLst>
          </a:custGeom>
          <a:blipFill>
            <a:blip r:embed="rId2"/>
            <a:stretch>
              <a:fillRect/>
            </a:stretch>
          </a:blipFill>
        </p:spPr>
      </p:sp>
      <p:grpSp>
        <p:nvGrpSpPr>
          <p:cNvPr id="7" name="Group 7"/>
          <p:cNvGrpSpPr/>
          <p:nvPr/>
        </p:nvGrpSpPr>
        <p:grpSpPr>
          <a:xfrm>
            <a:off x="16669821" y="1028700"/>
            <a:ext cx="589479" cy="195074"/>
            <a:chOff x="0" y="0"/>
            <a:chExt cx="1297145" cy="429260"/>
          </a:xfrm>
        </p:grpSpPr>
        <p:sp>
          <p:nvSpPr>
            <p:cNvPr id="8" name="Freeform 8"/>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241452"/>
            </a:solidFill>
          </p:spPr>
        </p:sp>
      </p:grpSp>
      <p:sp>
        <p:nvSpPr>
          <p:cNvPr id="9" name="Freeform 9"/>
          <p:cNvSpPr/>
          <p:nvPr/>
        </p:nvSpPr>
        <p:spPr>
          <a:xfrm>
            <a:off x="6486032" y="7664109"/>
            <a:ext cx="2385892" cy="2239757"/>
          </a:xfrm>
          <a:custGeom>
            <a:avLst/>
            <a:gdLst/>
            <a:ahLst/>
            <a:cxnLst/>
            <a:rect l="l" t="t" r="r" b="b"/>
            <a:pathLst>
              <a:path w="2385892" h="2239757">
                <a:moveTo>
                  <a:pt x="0" y="0"/>
                </a:moveTo>
                <a:lnTo>
                  <a:pt x="2385893" y="0"/>
                </a:lnTo>
                <a:lnTo>
                  <a:pt x="2385893" y="2239757"/>
                </a:lnTo>
                <a:lnTo>
                  <a:pt x="0" y="2239757"/>
                </a:lnTo>
                <a:lnTo>
                  <a:pt x="0" y="0"/>
                </a:lnTo>
                <a:close/>
              </a:path>
            </a:pathLst>
          </a:custGeom>
          <a:blipFill>
            <a:blip r:embed="rId3"/>
            <a:stretch>
              <a:fillRect/>
            </a:stretch>
          </a:blipFill>
        </p:spPr>
      </p:sp>
      <p:sp>
        <p:nvSpPr>
          <p:cNvPr id="10" name="Freeform 10"/>
          <p:cNvSpPr/>
          <p:nvPr/>
        </p:nvSpPr>
        <p:spPr>
          <a:xfrm>
            <a:off x="15395525" y="2633135"/>
            <a:ext cx="2548593" cy="2510365"/>
          </a:xfrm>
          <a:custGeom>
            <a:avLst/>
            <a:gdLst/>
            <a:ahLst/>
            <a:cxnLst/>
            <a:rect l="l" t="t" r="r" b="b"/>
            <a:pathLst>
              <a:path w="2548593" h="2510365">
                <a:moveTo>
                  <a:pt x="0" y="0"/>
                </a:moveTo>
                <a:lnTo>
                  <a:pt x="2548593" y="0"/>
                </a:lnTo>
                <a:lnTo>
                  <a:pt x="2548593" y="2510365"/>
                </a:lnTo>
                <a:lnTo>
                  <a:pt x="0" y="2510365"/>
                </a:lnTo>
                <a:lnTo>
                  <a:pt x="0" y="0"/>
                </a:lnTo>
                <a:close/>
              </a:path>
            </a:pathLst>
          </a:custGeom>
          <a:blipFill>
            <a:blip r:embed="rId4"/>
            <a:stretch>
              <a:fillRect/>
            </a:stretch>
          </a:blipFill>
        </p:spPr>
      </p:sp>
      <p:sp>
        <p:nvSpPr>
          <p:cNvPr id="11" name="TextBox 11"/>
          <p:cNvSpPr txBox="1"/>
          <p:nvPr/>
        </p:nvSpPr>
        <p:spPr>
          <a:xfrm>
            <a:off x="7440888" y="4046137"/>
            <a:ext cx="9428168" cy="3370346"/>
          </a:xfrm>
          <a:prstGeom prst="rect">
            <a:avLst/>
          </a:prstGeom>
        </p:spPr>
        <p:txBody>
          <a:bodyPr wrap="square" lIns="0" tIns="0" rIns="0" bIns="0" rtlCol="0" anchor="t">
            <a:spAutoFit/>
          </a:bodyPr>
          <a:lstStyle/>
          <a:p>
            <a:pPr marL="1036322" lvl="1" indent="-518161" algn="ctr">
              <a:lnSpc>
                <a:spcPts val="6720"/>
              </a:lnSpc>
              <a:buFont typeface="Arial"/>
              <a:buChar char="•"/>
            </a:pPr>
            <a:r>
              <a:rPr lang="en-US" sz="4800" dirty="0" err="1">
                <a:solidFill>
                  <a:srgbClr val="241452"/>
                </a:solidFill>
                <a:latin typeface="DejaVu Serif Bold"/>
              </a:rPr>
              <a:t>Nguyễn</a:t>
            </a:r>
            <a:r>
              <a:rPr lang="en-US" sz="4800" dirty="0">
                <a:solidFill>
                  <a:srgbClr val="241452"/>
                </a:solidFill>
                <a:latin typeface="DejaVu Serif Bold"/>
              </a:rPr>
              <a:t> </a:t>
            </a:r>
            <a:r>
              <a:rPr lang="en-US" sz="4800" dirty="0" err="1">
                <a:solidFill>
                  <a:srgbClr val="241452"/>
                </a:solidFill>
                <a:latin typeface="DejaVu Serif Bold"/>
              </a:rPr>
              <a:t>Thế</a:t>
            </a:r>
            <a:r>
              <a:rPr lang="en-US" sz="4800" dirty="0">
                <a:solidFill>
                  <a:srgbClr val="241452"/>
                </a:solidFill>
                <a:latin typeface="DejaVu Serif Bold"/>
              </a:rPr>
              <a:t> Huy Hoàng</a:t>
            </a:r>
          </a:p>
          <a:p>
            <a:pPr marL="1036322" lvl="1" indent="-518161">
              <a:lnSpc>
                <a:spcPts val="6720"/>
              </a:lnSpc>
              <a:buFont typeface="Arial"/>
              <a:buChar char="•"/>
            </a:pPr>
            <a:r>
              <a:rPr lang="en-US" sz="4800" dirty="0">
                <a:solidFill>
                  <a:srgbClr val="241452"/>
                </a:solidFill>
                <a:latin typeface="DejaVu Serif Bold"/>
              </a:rPr>
              <a:t>Đào Viết Tuân</a:t>
            </a:r>
          </a:p>
          <a:p>
            <a:pPr marL="1036322" lvl="1" indent="-518161">
              <a:lnSpc>
                <a:spcPts val="6720"/>
              </a:lnSpc>
              <a:buFont typeface="Arial"/>
              <a:buChar char="•"/>
            </a:pPr>
            <a:r>
              <a:rPr lang="en-US" sz="4800" dirty="0">
                <a:solidFill>
                  <a:srgbClr val="241452"/>
                </a:solidFill>
                <a:latin typeface="DejaVu Serif Bold"/>
              </a:rPr>
              <a:t>Hoàng </a:t>
            </a:r>
            <a:r>
              <a:rPr lang="en-US" sz="4800" dirty="0" err="1">
                <a:solidFill>
                  <a:srgbClr val="241452"/>
                </a:solidFill>
                <a:latin typeface="DejaVu Serif Bold"/>
              </a:rPr>
              <a:t>Đức</a:t>
            </a:r>
            <a:r>
              <a:rPr lang="en-US" sz="4800" dirty="0">
                <a:solidFill>
                  <a:srgbClr val="241452"/>
                </a:solidFill>
                <a:latin typeface="DejaVu Serif Bold"/>
              </a:rPr>
              <a:t> </a:t>
            </a:r>
            <a:r>
              <a:rPr lang="en-US" sz="4800" dirty="0" err="1">
                <a:solidFill>
                  <a:srgbClr val="241452"/>
                </a:solidFill>
                <a:latin typeface="DejaVu Serif Bold"/>
              </a:rPr>
              <a:t>Đạt</a:t>
            </a:r>
            <a:endParaRPr lang="en-US" sz="4800" dirty="0">
              <a:solidFill>
                <a:srgbClr val="241452"/>
              </a:solidFill>
              <a:latin typeface="DejaVu Serif Bold"/>
            </a:endParaRPr>
          </a:p>
          <a:p>
            <a:pPr marL="1036322" lvl="1" indent="-518161">
              <a:lnSpc>
                <a:spcPts val="6720"/>
              </a:lnSpc>
              <a:buFont typeface="Arial"/>
              <a:buChar char="•"/>
            </a:pPr>
            <a:r>
              <a:rPr lang="en-US" sz="4800" dirty="0" err="1">
                <a:solidFill>
                  <a:srgbClr val="241452"/>
                </a:solidFill>
                <a:latin typeface="DejaVu Serif Bold"/>
              </a:rPr>
              <a:t>Nguyễn</a:t>
            </a:r>
            <a:r>
              <a:rPr lang="en-US" sz="4800" dirty="0">
                <a:solidFill>
                  <a:srgbClr val="241452"/>
                </a:solidFill>
                <a:latin typeface="DejaVu Serif Bold"/>
              </a:rPr>
              <a:t> Văn Duy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6834947" y="1007291"/>
            <a:ext cx="424353" cy="410148"/>
            <a:chOff x="0" y="0"/>
            <a:chExt cx="565804" cy="546864"/>
          </a:xfrm>
        </p:grpSpPr>
        <p:sp>
          <p:nvSpPr>
            <p:cNvPr id="3" name="AutoShape 3"/>
            <p:cNvSpPr/>
            <p:nvPr/>
          </p:nvSpPr>
          <p:spPr>
            <a:xfrm>
              <a:off x="0" y="0"/>
              <a:ext cx="565804" cy="0"/>
            </a:xfrm>
            <a:prstGeom prst="line">
              <a:avLst/>
            </a:prstGeom>
            <a:ln w="63500" cap="rnd">
              <a:solidFill>
                <a:srgbClr val="241452"/>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6" name="Freeform 6"/>
          <p:cNvSpPr/>
          <p:nvPr/>
        </p:nvSpPr>
        <p:spPr>
          <a:xfrm flipH="1">
            <a:off x="13265409" y="3438248"/>
            <a:ext cx="3377964" cy="4534179"/>
          </a:xfrm>
          <a:custGeom>
            <a:avLst/>
            <a:gdLst/>
            <a:ahLst/>
            <a:cxnLst/>
            <a:rect l="l" t="t" r="r" b="b"/>
            <a:pathLst>
              <a:path w="3377964" h="4534179">
                <a:moveTo>
                  <a:pt x="3377964" y="0"/>
                </a:moveTo>
                <a:lnTo>
                  <a:pt x="0" y="0"/>
                </a:lnTo>
                <a:lnTo>
                  <a:pt x="0" y="4534180"/>
                </a:lnTo>
                <a:lnTo>
                  <a:pt x="3377964" y="4534180"/>
                </a:lnTo>
                <a:lnTo>
                  <a:pt x="3377964" y="0"/>
                </a:lnTo>
                <a:close/>
              </a:path>
            </a:pathLst>
          </a:custGeom>
          <a:blipFill>
            <a:blip r:embed="rId2"/>
            <a:stretch>
              <a:fillRect/>
            </a:stretch>
          </a:blipFill>
        </p:spPr>
      </p:sp>
      <p:sp>
        <p:nvSpPr>
          <p:cNvPr id="7" name="Freeform 7"/>
          <p:cNvSpPr/>
          <p:nvPr/>
        </p:nvSpPr>
        <p:spPr>
          <a:xfrm>
            <a:off x="14256895" y="5863711"/>
            <a:ext cx="3002405" cy="2976134"/>
          </a:xfrm>
          <a:custGeom>
            <a:avLst/>
            <a:gdLst/>
            <a:ahLst/>
            <a:cxnLst/>
            <a:rect l="l" t="t" r="r" b="b"/>
            <a:pathLst>
              <a:path w="3002405" h="2976134">
                <a:moveTo>
                  <a:pt x="0" y="0"/>
                </a:moveTo>
                <a:lnTo>
                  <a:pt x="3002405" y="0"/>
                </a:lnTo>
                <a:lnTo>
                  <a:pt x="3002405" y="2976134"/>
                </a:lnTo>
                <a:lnTo>
                  <a:pt x="0" y="2976134"/>
                </a:lnTo>
                <a:lnTo>
                  <a:pt x="0" y="0"/>
                </a:lnTo>
                <a:close/>
              </a:path>
            </a:pathLst>
          </a:custGeom>
          <a:blipFill>
            <a:blip r:embed="rId3"/>
            <a:stretch>
              <a:fillRect/>
            </a:stretch>
          </a:blipFill>
        </p:spPr>
      </p:sp>
      <p:sp>
        <p:nvSpPr>
          <p:cNvPr id="8" name="Freeform 8"/>
          <p:cNvSpPr/>
          <p:nvPr/>
        </p:nvSpPr>
        <p:spPr>
          <a:xfrm>
            <a:off x="16132011" y="7152285"/>
            <a:ext cx="1830226" cy="2008478"/>
          </a:xfrm>
          <a:custGeom>
            <a:avLst/>
            <a:gdLst/>
            <a:ahLst/>
            <a:cxnLst/>
            <a:rect l="l" t="t" r="r" b="b"/>
            <a:pathLst>
              <a:path w="1830226" h="2008478">
                <a:moveTo>
                  <a:pt x="0" y="0"/>
                </a:moveTo>
                <a:lnTo>
                  <a:pt x="1830225" y="0"/>
                </a:lnTo>
                <a:lnTo>
                  <a:pt x="1830225" y="2008478"/>
                </a:lnTo>
                <a:lnTo>
                  <a:pt x="0" y="2008478"/>
                </a:lnTo>
                <a:lnTo>
                  <a:pt x="0" y="0"/>
                </a:lnTo>
                <a:close/>
              </a:path>
            </a:pathLst>
          </a:custGeom>
          <a:blipFill>
            <a:blip r:embed="rId4"/>
            <a:stretch>
              <a:fillRect/>
            </a:stretch>
          </a:blipFill>
        </p:spPr>
      </p:sp>
      <p:sp>
        <p:nvSpPr>
          <p:cNvPr id="9" name="Freeform 9"/>
          <p:cNvSpPr/>
          <p:nvPr/>
        </p:nvSpPr>
        <p:spPr>
          <a:xfrm>
            <a:off x="4784070" y="3081373"/>
            <a:ext cx="3740904" cy="3740904"/>
          </a:xfrm>
          <a:custGeom>
            <a:avLst/>
            <a:gdLst/>
            <a:ahLst/>
            <a:cxnLst/>
            <a:rect l="l" t="t" r="r" b="b"/>
            <a:pathLst>
              <a:path w="3740904" h="3740904">
                <a:moveTo>
                  <a:pt x="0" y="0"/>
                </a:moveTo>
                <a:lnTo>
                  <a:pt x="3740904" y="0"/>
                </a:lnTo>
                <a:lnTo>
                  <a:pt x="3740904" y="3740904"/>
                </a:lnTo>
                <a:lnTo>
                  <a:pt x="0" y="3740904"/>
                </a:lnTo>
                <a:lnTo>
                  <a:pt x="0" y="0"/>
                </a:lnTo>
                <a:close/>
              </a:path>
            </a:pathLst>
          </a:custGeom>
          <a:blipFill>
            <a:blip r:embed="rId5"/>
            <a:stretch>
              <a:fillRect/>
            </a:stretch>
          </a:blipFill>
        </p:spPr>
      </p:sp>
      <p:sp>
        <p:nvSpPr>
          <p:cNvPr id="10" name="Freeform 10"/>
          <p:cNvSpPr/>
          <p:nvPr/>
        </p:nvSpPr>
        <p:spPr>
          <a:xfrm>
            <a:off x="9342006" y="5143500"/>
            <a:ext cx="3346638" cy="3346638"/>
          </a:xfrm>
          <a:custGeom>
            <a:avLst/>
            <a:gdLst/>
            <a:ahLst/>
            <a:cxnLst/>
            <a:rect l="l" t="t" r="r" b="b"/>
            <a:pathLst>
              <a:path w="3346638" h="3346638">
                <a:moveTo>
                  <a:pt x="0" y="0"/>
                </a:moveTo>
                <a:lnTo>
                  <a:pt x="3346638" y="0"/>
                </a:lnTo>
                <a:lnTo>
                  <a:pt x="3346638" y="3346638"/>
                </a:lnTo>
                <a:lnTo>
                  <a:pt x="0" y="3346638"/>
                </a:lnTo>
                <a:lnTo>
                  <a:pt x="0" y="0"/>
                </a:lnTo>
                <a:close/>
              </a:path>
            </a:pathLst>
          </a:custGeom>
          <a:blipFill>
            <a:blip r:embed="rId6"/>
            <a:stretch>
              <a:fillRect/>
            </a:stretch>
          </a:blipFill>
        </p:spPr>
      </p:sp>
      <p:sp>
        <p:nvSpPr>
          <p:cNvPr id="11" name="Freeform 11"/>
          <p:cNvSpPr/>
          <p:nvPr/>
        </p:nvSpPr>
        <p:spPr>
          <a:xfrm>
            <a:off x="867322" y="5154415"/>
            <a:ext cx="3335723" cy="3335723"/>
          </a:xfrm>
          <a:custGeom>
            <a:avLst/>
            <a:gdLst/>
            <a:ahLst/>
            <a:cxnLst/>
            <a:rect l="l" t="t" r="r" b="b"/>
            <a:pathLst>
              <a:path w="3335723" h="3335723">
                <a:moveTo>
                  <a:pt x="0" y="0"/>
                </a:moveTo>
                <a:lnTo>
                  <a:pt x="3335723" y="0"/>
                </a:lnTo>
                <a:lnTo>
                  <a:pt x="3335723" y="3335723"/>
                </a:lnTo>
                <a:lnTo>
                  <a:pt x="0" y="3335723"/>
                </a:lnTo>
                <a:lnTo>
                  <a:pt x="0" y="0"/>
                </a:lnTo>
                <a:close/>
              </a:path>
            </a:pathLst>
          </a:custGeom>
          <a:blipFill>
            <a:blip r:embed="rId7"/>
            <a:stretch>
              <a:fillRect/>
            </a:stretch>
          </a:blipFill>
        </p:spPr>
      </p:sp>
      <p:sp>
        <p:nvSpPr>
          <p:cNvPr id="12" name="TextBox 12"/>
          <p:cNvSpPr txBox="1"/>
          <p:nvPr/>
        </p:nvSpPr>
        <p:spPr>
          <a:xfrm>
            <a:off x="1031698" y="847725"/>
            <a:ext cx="14075094" cy="1846659"/>
          </a:xfrm>
          <a:prstGeom prst="rect">
            <a:avLst/>
          </a:prstGeom>
        </p:spPr>
        <p:txBody>
          <a:bodyPr lIns="0" tIns="0" rIns="0" bIns="0" rtlCol="0" anchor="t">
            <a:spAutoFit/>
          </a:bodyPr>
          <a:lstStyle/>
          <a:p>
            <a:pPr>
              <a:lnSpc>
                <a:spcPts val="7200"/>
              </a:lnSpc>
            </a:pPr>
            <a:r>
              <a:rPr lang="en-US" sz="6000" dirty="0" err="1">
                <a:solidFill>
                  <a:srgbClr val="241452"/>
                </a:solidFill>
                <a:latin typeface="Calisto MT" panose="02040603050505030304" pitchFamily="18" charset="0"/>
              </a:rPr>
              <a:t>Đề</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tài</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Thiết</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kế</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ứng</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dụng</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hỗ</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trợ</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học</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môn</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xử</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lý</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tín</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hiệu</a:t>
            </a:r>
            <a:r>
              <a:rPr lang="en-US" sz="6000" dirty="0">
                <a:solidFill>
                  <a:srgbClr val="241452"/>
                </a:solidFill>
                <a:latin typeface="Calisto MT" panose="02040603050505030304" pitchFamily="18" charset="0"/>
              </a:rPr>
              <a:t> </a:t>
            </a:r>
            <a:r>
              <a:rPr lang="en-US" sz="6000" dirty="0" err="1">
                <a:solidFill>
                  <a:srgbClr val="241452"/>
                </a:solidFill>
                <a:latin typeface="Calisto MT" panose="02040603050505030304" pitchFamily="18" charset="0"/>
              </a:rPr>
              <a:t>số</a:t>
            </a:r>
            <a:endParaRPr lang="en-US" sz="6000" dirty="0">
              <a:solidFill>
                <a:srgbClr val="241452"/>
              </a:solidFill>
              <a:latin typeface="Calisto MT" panose="0204060305050503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sp>
        <p:nvSpPr>
          <p:cNvPr id="2" name="TextBox 2"/>
          <p:cNvSpPr txBox="1"/>
          <p:nvPr/>
        </p:nvSpPr>
        <p:spPr>
          <a:xfrm>
            <a:off x="2106453" y="788216"/>
            <a:ext cx="14075094" cy="1154162"/>
          </a:xfrm>
          <a:prstGeom prst="rect">
            <a:avLst/>
          </a:prstGeom>
        </p:spPr>
        <p:txBody>
          <a:bodyPr lIns="0" tIns="0" rIns="0" bIns="0" rtlCol="0" anchor="t">
            <a:spAutoFit/>
          </a:bodyPr>
          <a:lstStyle/>
          <a:p>
            <a:pPr algn="ctr">
              <a:lnSpc>
                <a:spcPts val="9000"/>
              </a:lnSpc>
            </a:pPr>
            <a:r>
              <a:rPr lang="en-US" sz="7500" dirty="0" err="1">
                <a:solidFill>
                  <a:srgbClr val="FFFFFF"/>
                </a:solidFill>
                <a:latin typeface="Calisto MT" panose="02040603050505030304" pitchFamily="18" charset="0"/>
              </a:rPr>
              <a:t>Nội</a:t>
            </a:r>
            <a:r>
              <a:rPr lang="en-US" sz="7500" dirty="0">
                <a:solidFill>
                  <a:srgbClr val="FFFFFF"/>
                </a:solidFill>
                <a:latin typeface="Calisto MT" panose="02040603050505030304" pitchFamily="18" charset="0"/>
              </a:rPr>
              <a:t> dung</a:t>
            </a:r>
          </a:p>
        </p:txBody>
      </p:sp>
      <p:grpSp>
        <p:nvGrpSpPr>
          <p:cNvPr id="3" name="Group 3"/>
          <p:cNvGrpSpPr/>
          <p:nvPr/>
        </p:nvGrpSpPr>
        <p:grpSpPr>
          <a:xfrm>
            <a:off x="16669821" y="1212365"/>
            <a:ext cx="589479" cy="195074"/>
            <a:chOff x="0" y="0"/>
            <a:chExt cx="1297145" cy="429260"/>
          </a:xfrm>
        </p:grpSpPr>
        <p:sp>
          <p:nvSpPr>
            <p:cNvPr id="4" name="Freeform 4"/>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grpSp>
        <p:nvGrpSpPr>
          <p:cNvPr id="5" name="Group 5"/>
          <p:cNvGrpSpPr/>
          <p:nvPr/>
        </p:nvGrpSpPr>
        <p:grpSpPr>
          <a:xfrm>
            <a:off x="1028700" y="1007291"/>
            <a:ext cx="424353" cy="410148"/>
            <a:chOff x="0" y="0"/>
            <a:chExt cx="565804" cy="546864"/>
          </a:xfrm>
        </p:grpSpPr>
        <p:sp>
          <p:nvSpPr>
            <p:cNvPr id="6" name="AutoShape 6"/>
            <p:cNvSpPr/>
            <p:nvPr/>
          </p:nvSpPr>
          <p:spPr>
            <a:xfrm>
              <a:off x="0" y="0"/>
              <a:ext cx="565804" cy="0"/>
            </a:xfrm>
            <a:prstGeom prst="line">
              <a:avLst/>
            </a:prstGeom>
            <a:ln w="63500" cap="rnd">
              <a:solidFill>
                <a:srgbClr val="F4F4F4"/>
              </a:solidFill>
              <a:prstDash val="solid"/>
              <a:headEnd type="none" w="sm" len="sm"/>
              <a:tailEnd type="none" w="sm" len="sm"/>
            </a:ln>
          </p:spPr>
        </p:sp>
        <p:sp>
          <p:nvSpPr>
            <p:cNvPr id="7" name="AutoShape 7"/>
            <p:cNvSpPr/>
            <p:nvPr/>
          </p:nvSpPr>
          <p:spPr>
            <a:xfrm>
              <a:off x="0" y="242488"/>
              <a:ext cx="565804" cy="0"/>
            </a:xfrm>
            <a:prstGeom prst="line">
              <a:avLst/>
            </a:prstGeom>
            <a:ln w="63500" cap="rnd">
              <a:solidFill>
                <a:srgbClr val="F4F4F4"/>
              </a:solidFill>
              <a:prstDash val="solid"/>
              <a:headEnd type="none" w="sm" len="sm"/>
              <a:tailEnd type="none" w="sm" len="sm"/>
            </a:ln>
          </p:spPr>
        </p:sp>
        <p:sp>
          <p:nvSpPr>
            <p:cNvPr id="8" name="AutoShape 8"/>
            <p:cNvSpPr/>
            <p:nvPr/>
          </p:nvSpPr>
          <p:spPr>
            <a:xfrm>
              <a:off x="0" y="484975"/>
              <a:ext cx="565804" cy="0"/>
            </a:xfrm>
            <a:prstGeom prst="line">
              <a:avLst/>
            </a:prstGeom>
            <a:ln w="63500" cap="rnd">
              <a:solidFill>
                <a:srgbClr val="F4F4F4"/>
              </a:solidFill>
              <a:prstDash val="solid"/>
              <a:headEnd type="none" w="sm" len="sm"/>
              <a:tailEnd type="none" w="sm" len="sm"/>
            </a:ln>
          </p:spPr>
        </p:sp>
      </p:grpSp>
      <p:grpSp>
        <p:nvGrpSpPr>
          <p:cNvPr id="9" name="Group 9"/>
          <p:cNvGrpSpPr/>
          <p:nvPr/>
        </p:nvGrpSpPr>
        <p:grpSpPr>
          <a:xfrm>
            <a:off x="1028700" y="6262995"/>
            <a:ext cx="7771026" cy="2995305"/>
            <a:chOff x="0" y="0"/>
            <a:chExt cx="4039430" cy="1556979"/>
          </a:xfrm>
        </p:grpSpPr>
        <p:sp>
          <p:nvSpPr>
            <p:cNvPr id="10" name="Freeform 10"/>
            <p:cNvSpPr/>
            <p:nvPr/>
          </p:nvSpPr>
          <p:spPr>
            <a:xfrm>
              <a:off x="0" y="0"/>
              <a:ext cx="4039430" cy="1556979"/>
            </a:xfrm>
            <a:custGeom>
              <a:avLst/>
              <a:gdLst/>
              <a:ahLst/>
              <a:cxnLst/>
              <a:rect l="l" t="t" r="r" b="b"/>
              <a:pathLst>
                <a:path w="4039430" h="1556979">
                  <a:moveTo>
                    <a:pt x="3914970" y="1556979"/>
                  </a:moveTo>
                  <a:lnTo>
                    <a:pt x="124460" y="1556979"/>
                  </a:lnTo>
                  <a:cubicBezTo>
                    <a:pt x="55880" y="1556979"/>
                    <a:pt x="0" y="1501099"/>
                    <a:pt x="0" y="1432519"/>
                  </a:cubicBezTo>
                  <a:lnTo>
                    <a:pt x="0" y="124460"/>
                  </a:lnTo>
                  <a:cubicBezTo>
                    <a:pt x="0" y="55880"/>
                    <a:pt x="55880" y="0"/>
                    <a:pt x="124460" y="0"/>
                  </a:cubicBezTo>
                  <a:lnTo>
                    <a:pt x="3914970" y="0"/>
                  </a:lnTo>
                  <a:cubicBezTo>
                    <a:pt x="3983550" y="0"/>
                    <a:pt x="4039430" y="55880"/>
                    <a:pt x="4039430" y="124460"/>
                  </a:cubicBezTo>
                  <a:lnTo>
                    <a:pt x="4039430" y="1432519"/>
                  </a:lnTo>
                  <a:cubicBezTo>
                    <a:pt x="4039430" y="1501099"/>
                    <a:pt x="3983550" y="1556979"/>
                    <a:pt x="3914970" y="1556979"/>
                  </a:cubicBezTo>
                  <a:close/>
                </a:path>
              </a:pathLst>
            </a:custGeom>
            <a:solidFill>
              <a:srgbClr val="F4F4F4"/>
            </a:solidFill>
          </p:spPr>
        </p:sp>
      </p:grpSp>
      <p:grpSp>
        <p:nvGrpSpPr>
          <p:cNvPr id="11" name="Group 11"/>
          <p:cNvGrpSpPr/>
          <p:nvPr/>
        </p:nvGrpSpPr>
        <p:grpSpPr>
          <a:xfrm>
            <a:off x="1028700" y="2627799"/>
            <a:ext cx="7771026" cy="2958651"/>
            <a:chOff x="0" y="0"/>
            <a:chExt cx="4039430" cy="1537926"/>
          </a:xfrm>
        </p:grpSpPr>
        <p:sp>
          <p:nvSpPr>
            <p:cNvPr id="12" name="Freeform 12"/>
            <p:cNvSpPr/>
            <p:nvPr/>
          </p:nvSpPr>
          <p:spPr>
            <a:xfrm>
              <a:off x="0" y="0"/>
              <a:ext cx="4039430" cy="1537926"/>
            </a:xfrm>
            <a:custGeom>
              <a:avLst/>
              <a:gdLst/>
              <a:ahLst/>
              <a:cxnLst/>
              <a:rect l="l" t="t" r="r" b="b"/>
              <a:pathLst>
                <a:path w="4039430" h="1537926">
                  <a:moveTo>
                    <a:pt x="3914970" y="1537926"/>
                  </a:moveTo>
                  <a:lnTo>
                    <a:pt x="124460" y="1537926"/>
                  </a:lnTo>
                  <a:cubicBezTo>
                    <a:pt x="55880" y="1537926"/>
                    <a:pt x="0" y="1482046"/>
                    <a:pt x="0" y="1413466"/>
                  </a:cubicBezTo>
                  <a:lnTo>
                    <a:pt x="0" y="124460"/>
                  </a:lnTo>
                  <a:cubicBezTo>
                    <a:pt x="0" y="55880"/>
                    <a:pt x="55880" y="0"/>
                    <a:pt x="124460" y="0"/>
                  </a:cubicBezTo>
                  <a:lnTo>
                    <a:pt x="3914970" y="0"/>
                  </a:lnTo>
                  <a:cubicBezTo>
                    <a:pt x="3983550" y="0"/>
                    <a:pt x="4039430" y="55880"/>
                    <a:pt x="4039430" y="124460"/>
                  </a:cubicBezTo>
                  <a:lnTo>
                    <a:pt x="4039430" y="1413466"/>
                  </a:lnTo>
                  <a:cubicBezTo>
                    <a:pt x="4039430" y="1482046"/>
                    <a:pt x="3983550" y="1537926"/>
                    <a:pt x="3914970" y="1537926"/>
                  </a:cubicBezTo>
                  <a:close/>
                </a:path>
              </a:pathLst>
            </a:custGeom>
            <a:solidFill>
              <a:srgbClr val="F4F4F4"/>
            </a:solidFill>
          </p:spPr>
        </p:sp>
      </p:grpSp>
      <p:grpSp>
        <p:nvGrpSpPr>
          <p:cNvPr id="13" name="Group 13"/>
          <p:cNvGrpSpPr/>
          <p:nvPr/>
        </p:nvGrpSpPr>
        <p:grpSpPr>
          <a:xfrm>
            <a:off x="9488274" y="6262995"/>
            <a:ext cx="7771026" cy="2995305"/>
            <a:chOff x="0" y="0"/>
            <a:chExt cx="4039430" cy="1556979"/>
          </a:xfrm>
        </p:grpSpPr>
        <p:sp>
          <p:nvSpPr>
            <p:cNvPr id="14" name="Freeform 14"/>
            <p:cNvSpPr/>
            <p:nvPr/>
          </p:nvSpPr>
          <p:spPr>
            <a:xfrm>
              <a:off x="0" y="0"/>
              <a:ext cx="4039430" cy="1556979"/>
            </a:xfrm>
            <a:custGeom>
              <a:avLst/>
              <a:gdLst/>
              <a:ahLst/>
              <a:cxnLst/>
              <a:rect l="l" t="t" r="r" b="b"/>
              <a:pathLst>
                <a:path w="4039430" h="1556979">
                  <a:moveTo>
                    <a:pt x="3914970" y="1556979"/>
                  </a:moveTo>
                  <a:lnTo>
                    <a:pt x="124460" y="1556979"/>
                  </a:lnTo>
                  <a:cubicBezTo>
                    <a:pt x="55880" y="1556979"/>
                    <a:pt x="0" y="1501099"/>
                    <a:pt x="0" y="1432519"/>
                  </a:cubicBezTo>
                  <a:lnTo>
                    <a:pt x="0" y="124460"/>
                  </a:lnTo>
                  <a:cubicBezTo>
                    <a:pt x="0" y="55880"/>
                    <a:pt x="55880" y="0"/>
                    <a:pt x="124460" y="0"/>
                  </a:cubicBezTo>
                  <a:lnTo>
                    <a:pt x="3914970" y="0"/>
                  </a:lnTo>
                  <a:cubicBezTo>
                    <a:pt x="3983550" y="0"/>
                    <a:pt x="4039430" y="55880"/>
                    <a:pt x="4039430" y="124460"/>
                  </a:cubicBezTo>
                  <a:lnTo>
                    <a:pt x="4039430" y="1432519"/>
                  </a:lnTo>
                  <a:cubicBezTo>
                    <a:pt x="4039430" y="1501099"/>
                    <a:pt x="3983550" y="1556979"/>
                    <a:pt x="3914970" y="1556979"/>
                  </a:cubicBezTo>
                  <a:close/>
                </a:path>
              </a:pathLst>
            </a:custGeom>
            <a:solidFill>
              <a:srgbClr val="F4F4F4"/>
            </a:solidFill>
          </p:spPr>
        </p:sp>
      </p:grpSp>
      <p:grpSp>
        <p:nvGrpSpPr>
          <p:cNvPr id="15" name="Group 15"/>
          <p:cNvGrpSpPr/>
          <p:nvPr/>
        </p:nvGrpSpPr>
        <p:grpSpPr>
          <a:xfrm>
            <a:off x="9488274" y="2627799"/>
            <a:ext cx="7771026" cy="2958651"/>
            <a:chOff x="0" y="0"/>
            <a:chExt cx="4039430" cy="1537926"/>
          </a:xfrm>
        </p:grpSpPr>
        <p:sp>
          <p:nvSpPr>
            <p:cNvPr id="16" name="Freeform 16"/>
            <p:cNvSpPr/>
            <p:nvPr/>
          </p:nvSpPr>
          <p:spPr>
            <a:xfrm>
              <a:off x="0" y="0"/>
              <a:ext cx="4039430" cy="1537926"/>
            </a:xfrm>
            <a:custGeom>
              <a:avLst/>
              <a:gdLst/>
              <a:ahLst/>
              <a:cxnLst/>
              <a:rect l="l" t="t" r="r" b="b"/>
              <a:pathLst>
                <a:path w="4039430" h="1537926">
                  <a:moveTo>
                    <a:pt x="3914970" y="1537926"/>
                  </a:moveTo>
                  <a:lnTo>
                    <a:pt x="124460" y="1537926"/>
                  </a:lnTo>
                  <a:cubicBezTo>
                    <a:pt x="55880" y="1537926"/>
                    <a:pt x="0" y="1482046"/>
                    <a:pt x="0" y="1413466"/>
                  </a:cubicBezTo>
                  <a:lnTo>
                    <a:pt x="0" y="124460"/>
                  </a:lnTo>
                  <a:cubicBezTo>
                    <a:pt x="0" y="55880"/>
                    <a:pt x="55880" y="0"/>
                    <a:pt x="124460" y="0"/>
                  </a:cubicBezTo>
                  <a:lnTo>
                    <a:pt x="3914970" y="0"/>
                  </a:lnTo>
                  <a:cubicBezTo>
                    <a:pt x="3983550" y="0"/>
                    <a:pt x="4039430" y="55880"/>
                    <a:pt x="4039430" y="124460"/>
                  </a:cubicBezTo>
                  <a:lnTo>
                    <a:pt x="4039430" y="1413466"/>
                  </a:lnTo>
                  <a:cubicBezTo>
                    <a:pt x="4039430" y="1482046"/>
                    <a:pt x="3983550" y="1537926"/>
                    <a:pt x="3914970" y="1537926"/>
                  </a:cubicBezTo>
                  <a:close/>
                </a:path>
              </a:pathLst>
            </a:custGeom>
            <a:solidFill>
              <a:srgbClr val="F4F4F4"/>
            </a:solidFill>
          </p:spPr>
        </p:sp>
      </p:grpSp>
      <p:sp>
        <p:nvSpPr>
          <p:cNvPr id="17" name="Freeform 17"/>
          <p:cNvSpPr/>
          <p:nvPr/>
        </p:nvSpPr>
        <p:spPr>
          <a:xfrm>
            <a:off x="8799726" y="8416975"/>
            <a:ext cx="2577063" cy="2441768"/>
          </a:xfrm>
          <a:custGeom>
            <a:avLst/>
            <a:gdLst/>
            <a:ahLst/>
            <a:cxnLst/>
            <a:rect l="l" t="t" r="r" b="b"/>
            <a:pathLst>
              <a:path w="2577063" h="2441768">
                <a:moveTo>
                  <a:pt x="0" y="0"/>
                </a:moveTo>
                <a:lnTo>
                  <a:pt x="2577063" y="0"/>
                </a:lnTo>
                <a:lnTo>
                  <a:pt x="2577063" y="2441768"/>
                </a:lnTo>
                <a:lnTo>
                  <a:pt x="0" y="2441768"/>
                </a:lnTo>
                <a:lnTo>
                  <a:pt x="0" y="0"/>
                </a:lnTo>
                <a:close/>
              </a:path>
            </a:pathLst>
          </a:custGeom>
          <a:blipFill>
            <a:blip r:embed="rId2"/>
            <a:stretch>
              <a:fillRect/>
            </a:stretch>
          </a:blipFill>
        </p:spPr>
      </p:sp>
      <p:sp>
        <p:nvSpPr>
          <p:cNvPr id="18" name="Freeform 18"/>
          <p:cNvSpPr/>
          <p:nvPr/>
        </p:nvSpPr>
        <p:spPr>
          <a:xfrm>
            <a:off x="16181547" y="8012590"/>
            <a:ext cx="3031854" cy="2846153"/>
          </a:xfrm>
          <a:custGeom>
            <a:avLst/>
            <a:gdLst/>
            <a:ahLst/>
            <a:cxnLst/>
            <a:rect l="l" t="t" r="r" b="b"/>
            <a:pathLst>
              <a:path w="3031854" h="2846153">
                <a:moveTo>
                  <a:pt x="0" y="0"/>
                </a:moveTo>
                <a:lnTo>
                  <a:pt x="3031854" y="0"/>
                </a:lnTo>
                <a:lnTo>
                  <a:pt x="3031854" y="2846153"/>
                </a:lnTo>
                <a:lnTo>
                  <a:pt x="0" y="2846153"/>
                </a:lnTo>
                <a:lnTo>
                  <a:pt x="0" y="0"/>
                </a:lnTo>
                <a:close/>
              </a:path>
            </a:pathLst>
          </a:custGeom>
          <a:blipFill>
            <a:blip r:embed="rId3"/>
            <a:stretch>
              <a:fillRect/>
            </a:stretch>
          </a:blipFill>
        </p:spPr>
      </p:sp>
      <p:sp>
        <p:nvSpPr>
          <p:cNvPr id="19" name="Freeform 19"/>
          <p:cNvSpPr/>
          <p:nvPr/>
        </p:nvSpPr>
        <p:spPr>
          <a:xfrm>
            <a:off x="13237935" y="131687"/>
            <a:ext cx="2768199" cy="2356429"/>
          </a:xfrm>
          <a:custGeom>
            <a:avLst/>
            <a:gdLst/>
            <a:ahLst/>
            <a:cxnLst/>
            <a:rect l="l" t="t" r="r" b="b"/>
            <a:pathLst>
              <a:path w="2768199" h="2356429">
                <a:moveTo>
                  <a:pt x="0" y="0"/>
                </a:moveTo>
                <a:lnTo>
                  <a:pt x="2768199" y="0"/>
                </a:lnTo>
                <a:lnTo>
                  <a:pt x="2768199" y="2356429"/>
                </a:lnTo>
                <a:lnTo>
                  <a:pt x="0" y="2356429"/>
                </a:lnTo>
                <a:lnTo>
                  <a:pt x="0" y="0"/>
                </a:lnTo>
                <a:close/>
              </a:path>
            </a:pathLst>
          </a:custGeom>
          <a:blipFill>
            <a:blip r:embed="rId4"/>
            <a:stretch>
              <a:fillRect/>
            </a:stretch>
          </a:blipFill>
        </p:spPr>
      </p:sp>
      <p:sp>
        <p:nvSpPr>
          <p:cNvPr id="20" name="TextBox 20"/>
          <p:cNvSpPr txBox="1"/>
          <p:nvPr/>
        </p:nvSpPr>
        <p:spPr>
          <a:xfrm>
            <a:off x="1028700" y="3136844"/>
            <a:ext cx="7771026" cy="1835785"/>
          </a:xfrm>
          <a:prstGeom prst="rect">
            <a:avLst/>
          </a:prstGeom>
        </p:spPr>
        <p:txBody>
          <a:bodyPr lIns="0" tIns="0" rIns="0" bIns="0" rtlCol="0" anchor="t">
            <a:spAutoFit/>
          </a:bodyPr>
          <a:lstStyle/>
          <a:p>
            <a:pPr algn="ctr">
              <a:lnSpc>
                <a:spcPts val="7279"/>
              </a:lnSpc>
            </a:pPr>
            <a:r>
              <a:rPr lang="en-US" sz="5199" dirty="0">
                <a:solidFill>
                  <a:srgbClr val="241452"/>
                </a:solidFill>
                <a:latin typeface="DejaVu Serif Bold"/>
              </a:rPr>
              <a:t>I. </a:t>
            </a:r>
            <a:r>
              <a:rPr lang="en-US" sz="5199" dirty="0" err="1">
                <a:solidFill>
                  <a:srgbClr val="241452"/>
                </a:solidFill>
                <a:latin typeface="DejaVu Serif Bold"/>
              </a:rPr>
              <a:t>Tổng</a:t>
            </a:r>
            <a:r>
              <a:rPr lang="en-US" sz="5199" dirty="0">
                <a:solidFill>
                  <a:srgbClr val="241452"/>
                </a:solidFill>
                <a:latin typeface="DejaVu Serif Bold"/>
              </a:rPr>
              <a:t> </a:t>
            </a:r>
            <a:r>
              <a:rPr lang="en-US" sz="5199" dirty="0" err="1">
                <a:solidFill>
                  <a:srgbClr val="241452"/>
                </a:solidFill>
                <a:latin typeface="DejaVu Serif Bold"/>
              </a:rPr>
              <a:t>quan</a:t>
            </a:r>
            <a:r>
              <a:rPr lang="en-US" sz="5199" dirty="0">
                <a:solidFill>
                  <a:srgbClr val="241452"/>
                </a:solidFill>
                <a:latin typeface="DejaVu Serif Bold"/>
              </a:rPr>
              <a:t> </a:t>
            </a:r>
            <a:r>
              <a:rPr lang="en-US" sz="5199" dirty="0" err="1">
                <a:solidFill>
                  <a:srgbClr val="241452"/>
                </a:solidFill>
                <a:latin typeface="DejaVu Serif Bold"/>
              </a:rPr>
              <a:t>về</a:t>
            </a:r>
            <a:r>
              <a:rPr lang="en-US" sz="5199" dirty="0">
                <a:solidFill>
                  <a:srgbClr val="241452"/>
                </a:solidFill>
                <a:latin typeface="DejaVu Serif Bold"/>
              </a:rPr>
              <a:t> </a:t>
            </a:r>
            <a:r>
              <a:rPr lang="en-US" sz="5199" dirty="0" err="1">
                <a:solidFill>
                  <a:srgbClr val="241452"/>
                </a:solidFill>
                <a:latin typeface="DejaVu Serif Bold"/>
              </a:rPr>
              <a:t>thư</a:t>
            </a:r>
            <a:r>
              <a:rPr lang="en-US" sz="5199" dirty="0">
                <a:solidFill>
                  <a:srgbClr val="241452"/>
                </a:solidFill>
                <a:latin typeface="DejaVu Serif Bold"/>
              </a:rPr>
              <a:t> </a:t>
            </a:r>
            <a:r>
              <a:rPr lang="en-US" sz="5199" dirty="0" err="1">
                <a:solidFill>
                  <a:srgbClr val="241452"/>
                </a:solidFill>
                <a:latin typeface="DejaVu Serif Bold"/>
              </a:rPr>
              <a:t>viện</a:t>
            </a:r>
            <a:r>
              <a:rPr lang="en-US" sz="5199" dirty="0">
                <a:solidFill>
                  <a:srgbClr val="241452"/>
                </a:solidFill>
                <a:latin typeface="DejaVu Serif Bold"/>
              </a:rPr>
              <a:t> </a:t>
            </a:r>
            <a:r>
              <a:rPr lang="en-US" sz="5199" dirty="0" err="1">
                <a:solidFill>
                  <a:srgbClr val="241452"/>
                </a:solidFill>
                <a:latin typeface="DejaVu Serif Bold"/>
              </a:rPr>
              <a:t>sử</a:t>
            </a:r>
            <a:r>
              <a:rPr lang="en-US" sz="5199" dirty="0">
                <a:solidFill>
                  <a:srgbClr val="241452"/>
                </a:solidFill>
                <a:latin typeface="DejaVu Serif Bold"/>
              </a:rPr>
              <a:t> </a:t>
            </a:r>
            <a:r>
              <a:rPr lang="en-US" sz="5199" dirty="0" err="1">
                <a:solidFill>
                  <a:srgbClr val="241452"/>
                </a:solidFill>
                <a:latin typeface="DejaVu Serif Bold"/>
              </a:rPr>
              <a:t>dụng</a:t>
            </a:r>
            <a:endParaRPr lang="en-US" sz="5199" dirty="0">
              <a:solidFill>
                <a:srgbClr val="241452"/>
              </a:solidFill>
              <a:latin typeface="DejaVu Serif Bold"/>
            </a:endParaRPr>
          </a:p>
        </p:txBody>
      </p:sp>
      <p:sp>
        <p:nvSpPr>
          <p:cNvPr id="21" name="TextBox 21"/>
          <p:cNvSpPr txBox="1"/>
          <p:nvPr/>
        </p:nvSpPr>
        <p:spPr>
          <a:xfrm>
            <a:off x="9488274" y="3136844"/>
            <a:ext cx="7771026" cy="1835785"/>
          </a:xfrm>
          <a:prstGeom prst="rect">
            <a:avLst/>
          </a:prstGeom>
        </p:spPr>
        <p:txBody>
          <a:bodyPr lIns="0" tIns="0" rIns="0" bIns="0" rtlCol="0" anchor="t">
            <a:spAutoFit/>
          </a:bodyPr>
          <a:lstStyle/>
          <a:p>
            <a:pPr algn="ctr">
              <a:lnSpc>
                <a:spcPts val="7279"/>
              </a:lnSpc>
            </a:pPr>
            <a:r>
              <a:rPr lang="en-US" sz="5199" dirty="0">
                <a:solidFill>
                  <a:srgbClr val="241452"/>
                </a:solidFill>
                <a:latin typeface="DejaVu Serif Bold"/>
              </a:rPr>
              <a:t>II. Ý </a:t>
            </a:r>
            <a:r>
              <a:rPr lang="en-US" sz="5199" dirty="0" err="1">
                <a:solidFill>
                  <a:srgbClr val="241452"/>
                </a:solidFill>
                <a:latin typeface="DejaVu Serif Bold"/>
              </a:rPr>
              <a:t>tưởng</a:t>
            </a:r>
            <a:r>
              <a:rPr lang="en-US" sz="5199" dirty="0">
                <a:solidFill>
                  <a:srgbClr val="241452"/>
                </a:solidFill>
                <a:latin typeface="DejaVu Serif Bold"/>
              </a:rPr>
              <a:t> </a:t>
            </a:r>
            <a:r>
              <a:rPr lang="en-US" sz="5199" dirty="0" err="1">
                <a:solidFill>
                  <a:srgbClr val="241452"/>
                </a:solidFill>
                <a:latin typeface="DejaVu Serif Bold"/>
              </a:rPr>
              <a:t>thiết</a:t>
            </a:r>
            <a:r>
              <a:rPr lang="en-US" sz="5199" dirty="0">
                <a:solidFill>
                  <a:srgbClr val="241452"/>
                </a:solidFill>
                <a:latin typeface="DejaVu Serif Bold"/>
              </a:rPr>
              <a:t> </a:t>
            </a:r>
            <a:r>
              <a:rPr lang="en-US" sz="5199" dirty="0" err="1">
                <a:solidFill>
                  <a:srgbClr val="241452"/>
                </a:solidFill>
                <a:latin typeface="DejaVu Serif Bold"/>
              </a:rPr>
              <a:t>kế</a:t>
            </a:r>
            <a:r>
              <a:rPr lang="en-US" sz="5199" dirty="0">
                <a:solidFill>
                  <a:srgbClr val="241452"/>
                </a:solidFill>
                <a:latin typeface="DejaVu Serif Bold"/>
              </a:rPr>
              <a:t> </a:t>
            </a:r>
            <a:r>
              <a:rPr lang="en-US" sz="5199" dirty="0" err="1">
                <a:solidFill>
                  <a:srgbClr val="241452"/>
                </a:solidFill>
                <a:latin typeface="DejaVu Serif Bold"/>
              </a:rPr>
              <a:t>phần</a:t>
            </a:r>
            <a:r>
              <a:rPr lang="en-US" sz="5199" dirty="0">
                <a:solidFill>
                  <a:srgbClr val="241452"/>
                </a:solidFill>
                <a:latin typeface="DejaVu Serif Bold"/>
              </a:rPr>
              <a:t> </a:t>
            </a:r>
            <a:r>
              <a:rPr lang="en-US" sz="5199" dirty="0" err="1">
                <a:solidFill>
                  <a:srgbClr val="241452"/>
                </a:solidFill>
                <a:latin typeface="DejaVu Serif Bold"/>
              </a:rPr>
              <a:t>mềm</a:t>
            </a:r>
            <a:endParaRPr lang="en-US" sz="5199" dirty="0">
              <a:solidFill>
                <a:srgbClr val="241452"/>
              </a:solidFill>
              <a:latin typeface="DejaVu Serif Bold"/>
            </a:endParaRPr>
          </a:p>
        </p:txBody>
      </p:sp>
      <p:sp>
        <p:nvSpPr>
          <p:cNvPr id="22" name="TextBox 22"/>
          <p:cNvSpPr txBox="1"/>
          <p:nvPr/>
        </p:nvSpPr>
        <p:spPr>
          <a:xfrm>
            <a:off x="1028700" y="6790367"/>
            <a:ext cx="7771026" cy="1835785"/>
          </a:xfrm>
          <a:prstGeom prst="rect">
            <a:avLst/>
          </a:prstGeom>
        </p:spPr>
        <p:txBody>
          <a:bodyPr lIns="0" tIns="0" rIns="0" bIns="0" rtlCol="0" anchor="t">
            <a:spAutoFit/>
          </a:bodyPr>
          <a:lstStyle/>
          <a:p>
            <a:pPr algn="ctr">
              <a:lnSpc>
                <a:spcPts val="7279"/>
              </a:lnSpc>
            </a:pPr>
            <a:r>
              <a:rPr lang="en-US" sz="5199" dirty="0">
                <a:solidFill>
                  <a:srgbClr val="241452"/>
                </a:solidFill>
                <a:latin typeface="DejaVu Serif Bold"/>
              </a:rPr>
              <a:t>III. </a:t>
            </a:r>
            <a:r>
              <a:rPr lang="en-US" sz="5199" dirty="0" err="1">
                <a:solidFill>
                  <a:srgbClr val="241452"/>
                </a:solidFill>
                <a:latin typeface="DejaVu Serif Bold"/>
              </a:rPr>
              <a:t>Xây</a:t>
            </a:r>
            <a:r>
              <a:rPr lang="en-US" sz="5199" dirty="0">
                <a:solidFill>
                  <a:srgbClr val="241452"/>
                </a:solidFill>
                <a:latin typeface="DejaVu Serif Bold"/>
              </a:rPr>
              <a:t> </a:t>
            </a:r>
            <a:r>
              <a:rPr lang="en-US" sz="5199" dirty="0" err="1">
                <a:solidFill>
                  <a:srgbClr val="241452"/>
                </a:solidFill>
                <a:latin typeface="DejaVu Serif Bold"/>
              </a:rPr>
              <a:t>dựng</a:t>
            </a:r>
            <a:r>
              <a:rPr lang="en-US" sz="5199" dirty="0">
                <a:solidFill>
                  <a:srgbClr val="241452"/>
                </a:solidFill>
                <a:latin typeface="DejaVu Serif Bold"/>
              </a:rPr>
              <a:t> </a:t>
            </a:r>
            <a:r>
              <a:rPr lang="en-US" sz="5199" dirty="0" err="1">
                <a:solidFill>
                  <a:srgbClr val="241452"/>
                </a:solidFill>
                <a:latin typeface="DejaVu Serif Bold"/>
              </a:rPr>
              <a:t>thuật</a:t>
            </a:r>
            <a:r>
              <a:rPr lang="en-US" sz="5199" dirty="0">
                <a:solidFill>
                  <a:srgbClr val="241452"/>
                </a:solidFill>
                <a:latin typeface="DejaVu Serif Bold"/>
              </a:rPr>
              <a:t> </a:t>
            </a:r>
            <a:r>
              <a:rPr lang="en-US" sz="5199" dirty="0" err="1">
                <a:solidFill>
                  <a:srgbClr val="241452"/>
                </a:solidFill>
                <a:latin typeface="DejaVu Serif Bold"/>
              </a:rPr>
              <a:t>toán</a:t>
            </a:r>
            <a:r>
              <a:rPr lang="en-US" sz="5199" dirty="0">
                <a:solidFill>
                  <a:srgbClr val="241452"/>
                </a:solidFill>
                <a:latin typeface="DejaVu Serif Bold"/>
              </a:rPr>
              <a:t> logic</a:t>
            </a:r>
          </a:p>
        </p:txBody>
      </p:sp>
      <p:sp>
        <p:nvSpPr>
          <p:cNvPr id="23" name="TextBox 23"/>
          <p:cNvSpPr txBox="1"/>
          <p:nvPr/>
        </p:nvSpPr>
        <p:spPr>
          <a:xfrm>
            <a:off x="9488274" y="6700875"/>
            <a:ext cx="7771026" cy="1835785"/>
          </a:xfrm>
          <a:prstGeom prst="rect">
            <a:avLst/>
          </a:prstGeom>
        </p:spPr>
        <p:txBody>
          <a:bodyPr lIns="0" tIns="0" rIns="0" bIns="0" rtlCol="0" anchor="t">
            <a:spAutoFit/>
          </a:bodyPr>
          <a:lstStyle/>
          <a:p>
            <a:pPr algn="ctr">
              <a:lnSpc>
                <a:spcPts val="7279"/>
              </a:lnSpc>
            </a:pPr>
            <a:r>
              <a:rPr lang="en-US" sz="5199" dirty="0">
                <a:solidFill>
                  <a:srgbClr val="241452"/>
                </a:solidFill>
                <a:latin typeface="DejaVu Serif Bold"/>
              </a:rPr>
              <a:t>IV. </a:t>
            </a:r>
            <a:r>
              <a:rPr lang="en-US" sz="5199" dirty="0" err="1">
                <a:solidFill>
                  <a:srgbClr val="241452"/>
                </a:solidFill>
                <a:latin typeface="DejaVu Serif Bold"/>
              </a:rPr>
              <a:t>Kết</a:t>
            </a:r>
            <a:r>
              <a:rPr lang="en-US" sz="5199" dirty="0">
                <a:solidFill>
                  <a:srgbClr val="241452"/>
                </a:solidFill>
                <a:latin typeface="DejaVu Serif Bold"/>
              </a:rPr>
              <a:t> </a:t>
            </a:r>
            <a:r>
              <a:rPr lang="en-US" sz="5199" dirty="0" err="1">
                <a:solidFill>
                  <a:srgbClr val="241452"/>
                </a:solidFill>
                <a:latin typeface="DejaVu Serif Bold"/>
              </a:rPr>
              <a:t>luận</a:t>
            </a:r>
            <a:r>
              <a:rPr lang="en-US" sz="5199" dirty="0">
                <a:solidFill>
                  <a:srgbClr val="241452"/>
                </a:solidFill>
                <a:latin typeface="DejaVu Serif Bold"/>
              </a:rPr>
              <a:t> </a:t>
            </a:r>
            <a:r>
              <a:rPr lang="en-US" sz="5199" dirty="0" err="1">
                <a:solidFill>
                  <a:srgbClr val="241452"/>
                </a:solidFill>
                <a:latin typeface="DejaVu Serif Bold"/>
              </a:rPr>
              <a:t>và</a:t>
            </a:r>
            <a:r>
              <a:rPr lang="en-US" sz="5199" dirty="0">
                <a:solidFill>
                  <a:srgbClr val="241452"/>
                </a:solidFill>
                <a:latin typeface="DejaVu Serif Bold"/>
              </a:rPr>
              <a:t> </a:t>
            </a:r>
            <a:r>
              <a:rPr lang="en-US" sz="5199" dirty="0" err="1">
                <a:solidFill>
                  <a:srgbClr val="241452"/>
                </a:solidFill>
                <a:latin typeface="DejaVu Serif Bold"/>
              </a:rPr>
              <a:t>hướng</a:t>
            </a:r>
            <a:r>
              <a:rPr lang="en-US" sz="5199" dirty="0">
                <a:solidFill>
                  <a:srgbClr val="241452"/>
                </a:solidFill>
                <a:latin typeface="DejaVu Serif Bold"/>
              </a:rPr>
              <a:t> </a:t>
            </a:r>
            <a:r>
              <a:rPr lang="en-US" sz="5199" dirty="0" err="1">
                <a:solidFill>
                  <a:srgbClr val="241452"/>
                </a:solidFill>
                <a:latin typeface="DejaVu Serif Bold"/>
              </a:rPr>
              <a:t>phát</a:t>
            </a:r>
            <a:r>
              <a:rPr lang="en-US" sz="5199" dirty="0">
                <a:solidFill>
                  <a:srgbClr val="241452"/>
                </a:solidFill>
                <a:latin typeface="DejaVu Serif Bold"/>
              </a:rPr>
              <a:t> </a:t>
            </a:r>
            <a:r>
              <a:rPr lang="en-US" sz="5199" dirty="0" err="1">
                <a:solidFill>
                  <a:srgbClr val="241452"/>
                </a:solidFill>
                <a:latin typeface="DejaVu Serif Bold"/>
              </a:rPr>
              <a:t>triển</a:t>
            </a:r>
            <a:endParaRPr lang="en-US" sz="5199" dirty="0">
              <a:solidFill>
                <a:srgbClr val="241452"/>
              </a:solidFill>
              <a:latin typeface="DejaVu Serif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176" y="7946855"/>
            <a:ext cx="18649922" cy="2622891"/>
          </a:xfrm>
          <a:prstGeom prst="rect">
            <a:avLst/>
          </a:prstGeom>
          <a:solidFill>
            <a:srgbClr val="927AD4"/>
          </a:solidFill>
        </p:spPr>
      </p:sp>
      <p:sp>
        <p:nvSpPr>
          <p:cNvPr id="3" name="Freeform 3"/>
          <p:cNvSpPr/>
          <p:nvPr/>
        </p:nvSpPr>
        <p:spPr>
          <a:xfrm>
            <a:off x="14919040" y="2005569"/>
            <a:ext cx="2716893" cy="1355050"/>
          </a:xfrm>
          <a:custGeom>
            <a:avLst/>
            <a:gdLst/>
            <a:ahLst/>
            <a:cxnLst/>
            <a:rect l="l" t="t" r="r" b="b"/>
            <a:pathLst>
              <a:path w="2716893" h="1355050">
                <a:moveTo>
                  <a:pt x="0" y="0"/>
                </a:moveTo>
                <a:lnTo>
                  <a:pt x="2716893" y="0"/>
                </a:lnTo>
                <a:lnTo>
                  <a:pt x="2716893" y="1355051"/>
                </a:lnTo>
                <a:lnTo>
                  <a:pt x="0" y="1355051"/>
                </a:lnTo>
                <a:lnTo>
                  <a:pt x="0" y="0"/>
                </a:lnTo>
                <a:close/>
              </a:path>
            </a:pathLst>
          </a:custGeom>
          <a:blipFill>
            <a:blip r:embed="rId2"/>
            <a:stretch>
              <a:fillRect/>
            </a:stretch>
          </a:blipFill>
        </p:spPr>
      </p:sp>
      <p:sp>
        <p:nvSpPr>
          <p:cNvPr id="4" name="TextBox 4"/>
          <p:cNvSpPr txBox="1"/>
          <p:nvPr/>
        </p:nvSpPr>
        <p:spPr>
          <a:xfrm>
            <a:off x="2514363" y="421790"/>
            <a:ext cx="15121571" cy="1154162"/>
          </a:xfrm>
          <a:prstGeom prst="rect">
            <a:avLst/>
          </a:prstGeom>
        </p:spPr>
        <p:txBody>
          <a:bodyPr lIns="0" tIns="0" rIns="0" bIns="0" rtlCol="0" anchor="t">
            <a:spAutoFit/>
          </a:bodyPr>
          <a:lstStyle/>
          <a:p>
            <a:pPr>
              <a:lnSpc>
                <a:spcPts val="9000"/>
              </a:lnSpc>
            </a:pPr>
            <a:r>
              <a:rPr lang="en-US" sz="7500" dirty="0">
                <a:solidFill>
                  <a:srgbClr val="241452"/>
                </a:solidFill>
                <a:latin typeface="Calisto MT" panose="02040603050505030304" pitchFamily="18" charset="0"/>
              </a:rPr>
              <a:t>I. </a:t>
            </a:r>
            <a:r>
              <a:rPr lang="en-US" sz="7500" dirty="0" err="1">
                <a:solidFill>
                  <a:srgbClr val="241452"/>
                </a:solidFill>
                <a:latin typeface="Calisto MT" panose="02040603050505030304" pitchFamily="18" charset="0"/>
              </a:rPr>
              <a:t>Tổng</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quan</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về</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thư</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viện</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sử</a:t>
            </a:r>
            <a:r>
              <a:rPr lang="en-US" sz="7500" dirty="0">
                <a:solidFill>
                  <a:srgbClr val="241452"/>
                </a:solidFill>
                <a:latin typeface="Calisto MT" panose="02040603050505030304" pitchFamily="18" charset="0"/>
              </a:rPr>
              <a:t> </a:t>
            </a:r>
            <a:r>
              <a:rPr lang="en-US" sz="7500" dirty="0" err="1">
                <a:solidFill>
                  <a:srgbClr val="241452"/>
                </a:solidFill>
                <a:latin typeface="Calisto MT" panose="02040603050505030304" pitchFamily="18" charset="0"/>
              </a:rPr>
              <a:t>dụng</a:t>
            </a:r>
            <a:endParaRPr lang="en-US" sz="7500" dirty="0">
              <a:solidFill>
                <a:srgbClr val="241452"/>
              </a:solidFill>
              <a:latin typeface="Calisto MT" panose="02040603050505030304" pitchFamily="18" charset="0"/>
            </a:endParaRPr>
          </a:p>
        </p:txBody>
      </p:sp>
      <p:grpSp>
        <p:nvGrpSpPr>
          <p:cNvPr id="5" name="Group 5"/>
          <p:cNvGrpSpPr/>
          <p:nvPr/>
        </p:nvGrpSpPr>
        <p:grpSpPr>
          <a:xfrm>
            <a:off x="1618179" y="2683095"/>
            <a:ext cx="10779482" cy="3874481"/>
            <a:chOff x="0" y="0"/>
            <a:chExt cx="4330002" cy="1556337"/>
          </a:xfrm>
        </p:grpSpPr>
        <p:sp>
          <p:nvSpPr>
            <p:cNvPr id="6" name="Freeform 6"/>
            <p:cNvSpPr/>
            <p:nvPr/>
          </p:nvSpPr>
          <p:spPr>
            <a:xfrm>
              <a:off x="0" y="0"/>
              <a:ext cx="4330002" cy="1556338"/>
            </a:xfrm>
            <a:custGeom>
              <a:avLst/>
              <a:gdLst/>
              <a:ahLst/>
              <a:cxnLst/>
              <a:rect l="l" t="t" r="r" b="b"/>
              <a:pathLst>
                <a:path w="4330002" h="1556338">
                  <a:moveTo>
                    <a:pt x="4205542" y="1556337"/>
                  </a:moveTo>
                  <a:lnTo>
                    <a:pt x="124460" y="1556337"/>
                  </a:lnTo>
                  <a:cubicBezTo>
                    <a:pt x="55880" y="1556337"/>
                    <a:pt x="0" y="1500457"/>
                    <a:pt x="0" y="1431877"/>
                  </a:cubicBezTo>
                  <a:lnTo>
                    <a:pt x="0" y="124460"/>
                  </a:lnTo>
                  <a:cubicBezTo>
                    <a:pt x="0" y="55880"/>
                    <a:pt x="55880" y="0"/>
                    <a:pt x="124460" y="0"/>
                  </a:cubicBezTo>
                  <a:lnTo>
                    <a:pt x="4205542" y="0"/>
                  </a:lnTo>
                  <a:cubicBezTo>
                    <a:pt x="4274122" y="0"/>
                    <a:pt x="4330002" y="55880"/>
                    <a:pt x="4330002" y="124460"/>
                  </a:cubicBezTo>
                  <a:lnTo>
                    <a:pt x="4330002" y="1431878"/>
                  </a:lnTo>
                  <a:cubicBezTo>
                    <a:pt x="4330002" y="1500457"/>
                    <a:pt x="4274122" y="1556338"/>
                    <a:pt x="4205542" y="1556338"/>
                  </a:cubicBezTo>
                  <a:close/>
                </a:path>
              </a:pathLst>
            </a:custGeom>
            <a:solidFill>
              <a:srgbClr val="FFFFFF"/>
            </a:solidFill>
          </p:spPr>
        </p:sp>
      </p:grpSp>
      <p:grpSp>
        <p:nvGrpSpPr>
          <p:cNvPr id="7" name="Group 7"/>
          <p:cNvGrpSpPr/>
          <p:nvPr/>
        </p:nvGrpSpPr>
        <p:grpSpPr>
          <a:xfrm>
            <a:off x="1028700" y="9063226"/>
            <a:ext cx="589479" cy="195074"/>
            <a:chOff x="0" y="0"/>
            <a:chExt cx="1297145" cy="429260"/>
          </a:xfrm>
        </p:grpSpPr>
        <p:sp>
          <p:nvSpPr>
            <p:cNvPr id="8" name="Freeform 8"/>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grpSp>
        <p:nvGrpSpPr>
          <p:cNvPr id="9" name="Group 9"/>
          <p:cNvGrpSpPr/>
          <p:nvPr/>
        </p:nvGrpSpPr>
        <p:grpSpPr>
          <a:xfrm>
            <a:off x="1028700" y="1007291"/>
            <a:ext cx="424353" cy="410148"/>
            <a:chOff x="0" y="0"/>
            <a:chExt cx="565804" cy="546864"/>
          </a:xfrm>
        </p:grpSpPr>
        <p:sp>
          <p:nvSpPr>
            <p:cNvPr id="10" name="AutoShape 10"/>
            <p:cNvSpPr/>
            <p:nvPr/>
          </p:nvSpPr>
          <p:spPr>
            <a:xfrm>
              <a:off x="0" y="0"/>
              <a:ext cx="565804" cy="0"/>
            </a:xfrm>
            <a:prstGeom prst="line">
              <a:avLst/>
            </a:prstGeom>
            <a:ln w="63500" cap="rnd">
              <a:solidFill>
                <a:srgbClr val="241452"/>
              </a:solidFill>
              <a:prstDash val="solid"/>
              <a:headEnd type="none" w="sm" len="sm"/>
              <a:tailEnd type="none" w="sm" len="sm"/>
            </a:ln>
          </p:spPr>
        </p:sp>
        <p:sp>
          <p:nvSpPr>
            <p:cNvPr id="11" name="AutoShape 11"/>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12" name="AutoShape 12"/>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13" name="Freeform 13"/>
          <p:cNvSpPr/>
          <p:nvPr/>
        </p:nvSpPr>
        <p:spPr>
          <a:xfrm>
            <a:off x="14590072" y="6259440"/>
            <a:ext cx="3374829" cy="3374829"/>
          </a:xfrm>
          <a:custGeom>
            <a:avLst/>
            <a:gdLst/>
            <a:ahLst/>
            <a:cxnLst/>
            <a:rect l="l" t="t" r="r" b="b"/>
            <a:pathLst>
              <a:path w="3374829" h="3374829">
                <a:moveTo>
                  <a:pt x="0" y="0"/>
                </a:moveTo>
                <a:lnTo>
                  <a:pt x="3374829" y="0"/>
                </a:lnTo>
                <a:lnTo>
                  <a:pt x="3374829" y="3374829"/>
                </a:lnTo>
                <a:lnTo>
                  <a:pt x="0" y="3374829"/>
                </a:lnTo>
                <a:lnTo>
                  <a:pt x="0" y="0"/>
                </a:lnTo>
                <a:close/>
              </a:path>
            </a:pathLst>
          </a:custGeom>
          <a:blipFill>
            <a:blip r:embed="rId3"/>
            <a:stretch>
              <a:fillRect/>
            </a:stretch>
          </a:blipFill>
        </p:spPr>
      </p:sp>
      <p:sp>
        <p:nvSpPr>
          <p:cNvPr id="14" name="Freeform 14"/>
          <p:cNvSpPr/>
          <p:nvPr/>
        </p:nvSpPr>
        <p:spPr>
          <a:xfrm>
            <a:off x="655616" y="7452926"/>
            <a:ext cx="2398239" cy="2398239"/>
          </a:xfrm>
          <a:custGeom>
            <a:avLst/>
            <a:gdLst/>
            <a:ahLst/>
            <a:cxnLst/>
            <a:rect l="l" t="t" r="r" b="b"/>
            <a:pathLst>
              <a:path w="2398239" h="2398239">
                <a:moveTo>
                  <a:pt x="0" y="0"/>
                </a:moveTo>
                <a:lnTo>
                  <a:pt x="2398239" y="0"/>
                </a:lnTo>
                <a:lnTo>
                  <a:pt x="2398239" y="2398239"/>
                </a:lnTo>
                <a:lnTo>
                  <a:pt x="0" y="2398239"/>
                </a:lnTo>
                <a:lnTo>
                  <a:pt x="0" y="0"/>
                </a:lnTo>
                <a:close/>
              </a:path>
            </a:pathLst>
          </a:custGeom>
          <a:blipFill>
            <a:blip r:embed="rId4"/>
            <a:stretch>
              <a:fillRect/>
            </a:stretch>
          </a:blipFill>
        </p:spPr>
      </p:sp>
      <p:sp>
        <p:nvSpPr>
          <p:cNvPr id="15" name="Freeform 15"/>
          <p:cNvSpPr/>
          <p:nvPr/>
        </p:nvSpPr>
        <p:spPr>
          <a:xfrm>
            <a:off x="13564273" y="3465639"/>
            <a:ext cx="3695027" cy="2309392"/>
          </a:xfrm>
          <a:custGeom>
            <a:avLst/>
            <a:gdLst/>
            <a:ahLst/>
            <a:cxnLst/>
            <a:rect l="l" t="t" r="r" b="b"/>
            <a:pathLst>
              <a:path w="3695027" h="2309392">
                <a:moveTo>
                  <a:pt x="0" y="0"/>
                </a:moveTo>
                <a:lnTo>
                  <a:pt x="3695027" y="0"/>
                </a:lnTo>
                <a:lnTo>
                  <a:pt x="3695027" y="2309392"/>
                </a:lnTo>
                <a:lnTo>
                  <a:pt x="0" y="2309392"/>
                </a:lnTo>
                <a:lnTo>
                  <a:pt x="0" y="0"/>
                </a:lnTo>
                <a:close/>
              </a:path>
            </a:pathLst>
          </a:custGeom>
          <a:blipFill>
            <a:blip r:embed="rId5"/>
            <a:stretch>
              <a:fillRect/>
            </a:stretch>
          </a:blipFill>
        </p:spPr>
      </p:sp>
      <p:sp>
        <p:nvSpPr>
          <p:cNvPr id="16" name="Freeform 16"/>
          <p:cNvSpPr/>
          <p:nvPr/>
        </p:nvSpPr>
        <p:spPr>
          <a:xfrm>
            <a:off x="1453053" y="1522258"/>
            <a:ext cx="3886762" cy="1943381"/>
          </a:xfrm>
          <a:custGeom>
            <a:avLst/>
            <a:gdLst/>
            <a:ahLst/>
            <a:cxnLst/>
            <a:rect l="l" t="t" r="r" b="b"/>
            <a:pathLst>
              <a:path w="3886762" h="1943381">
                <a:moveTo>
                  <a:pt x="0" y="0"/>
                </a:moveTo>
                <a:lnTo>
                  <a:pt x="3886762" y="0"/>
                </a:lnTo>
                <a:lnTo>
                  <a:pt x="3886762" y="1943381"/>
                </a:lnTo>
                <a:lnTo>
                  <a:pt x="0" y="1943381"/>
                </a:lnTo>
                <a:lnTo>
                  <a:pt x="0" y="0"/>
                </a:lnTo>
                <a:close/>
              </a:path>
            </a:pathLst>
          </a:custGeom>
          <a:blipFill>
            <a:blip r:embed="rId6"/>
            <a:stretch>
              <a:fillRect/>
            </a:stretch>
          </a:blipFill>
        </p:spPr>
      </p:sp>
      <p:sp>
        <p:nvSpPr>
          <p:cNvPr id="17" name="Freeform 17"/>
          <p:cNvSpPr/>
          <p:nvPr/>
        </p:nvSpPr>
        <p:spPr>
          <a:xfrm>
            <a:off x="7029798" y="7428527"/>
            <a:ext cx="3584331" cy="2205742"/>
          </a:xfrm>
          <a:custGeom>
            <a:avLst/>
            <a:gdLst/>
            <a:ahLst/>
            <a:cxnLst/>
            <a:rect l="l" t="t" r="r" b="b"/>
            <a:pathLst>
              <a:path w="3584331" h="2205742">
                <a:moveTo>
                  <a:pt x="0" y="0"/>
                </a:moveTo>
                <a:lnTo>
                  <a:pt x="3584331" y="0"/>
                </a:lnTo>
                <a:lnTo>
                  <a:pt x="3584331" y="2205742"/>
                </a:lnTo>
                <a:lnTo>
                  <a:pt x="0" y="2205742"/>
                </a:lnTo>
                <a:lnTo>
                  <a:pt x="0" y="0"/>
                </a:lnTo>
                <a:close/>
              </a:path>
            </a:pathLst>
          </a:custGeom>
          <a:blipFill>
            <a:blip r:embed="rId7"/>
            <a:stretch>
              <a:fillRect/>
            </a:stretch>
          </a:blipFill>
        </p:spPr>
      </p:sp>
      <p:sp>
        <p:nvSpPr>
          <p:cNvPr id="18" name="TextBox 18"/>
          <p:cNvSpPr txBox="1"/>
          <p:nvPr/>
        </p:nvSpPr>
        <p:spPr>
          <a:xfrm>
            <a:off x="2486805" y="3613543"/>
            <a:ext cx="9042230" cy="1918335"/>
          </a:xfrm>
          <a:prstGeom prst="rect">
            <a:avLst/>
          </a:prstGeom>
        </p:spPr>
        <p:txBody>
          <a:bodyPr lIns="0" tIns="0" rIns="0" bIns="0" rtlCol="0" anchor="t">
            <a:spAutoFit/>
          </a:bodyPr>
          <a:lstStyle/>
          <a:p>
            <a:pPr algn="just">
              <a:lnSpc>
                <a:spcPts val="5039"/>
              </a:lnSpc>
            </a:pPr>
            <a:r>
              <a:rPr lang="en-US" sz="3599">
                <a:solidFill>
                  <a:srgbClr val="241452"/>
                </a:solidFill>
                <a:latin typeface="Arimo"/>
              </a:rPr>
              <a:t>Các thư viện mã nguồn mở sử dụng trong thiết kế phần mềm: Numpy, Pandas, Matplotlib, Pillow, SciPy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F4F4F4"/>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F4F4F4"/>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F4F4F4"/>
              </a:solidFill>
              <a:prstDash val="solid"/>
              <a:headEnd type="none" w="sm" len="sm"/>
              <a:tailEnd type="none" w="sm" len="sm"/>
            </a:ln>
          </p:spPr>
        </p:sp>
      </p:grpSp>
      <p:grpSp>
        <p:nvGrpSpPr>
          <p:cNvPr id="6" name="Group 6"/>
          <p:cNvGrpSpPr/>
          <p:nvPr/>
        </p:nvGrpSpPr>
        <p:grpSpPr>
          <a:xfrm>
            <a:off x="1028700" y="2257941"/>
            <a:ext cx="7791744" cy="7000359"/>
            <a:chOff x="0" y="0"/>
            <a:chExt cx="4208352" cy="3780922"/>
          </a:xfrm>
        </p:grpSpPr>
        <p:sp>
          <p:nvSpPr>
            <p:cNvPr id="7" name="Freeform 7"/>
            <p:cNvSpPr/>
            <p:nvPr/>
          </p:nvSpPr>
          <p:spPr>
            <a:xfrm>
              <a:off x="0" y="0"/>
              <a:ext cx="4208352" cy="3780922"/>
            </a:xfrm>
            <a:custGeom>
              <a:avLst/>
              <a:gdLst/>
              <a:ahLst/>
              <a:cxnLst/>
              <a:rect l="l" t="t" r="r" b="b"/>
              <a:pathLst>
                <a:path w="4208352" h="3780922">
                  <a:moveTo>
                    <a:pt x="4083892" y="3780922"/>
                  </a:moveTo>
                  <a:lnTo>
                    <a:pt x="124460" y="3780922"/>
                  </a:lnTo>
                  <a:cubicBezTo>
                    <a:pt x="55880" y="3780922"/>
                    <a:pt x="0" y="3725042"/>
                    <a:pt x="0" y="3656462"/>
                  </a:cubicBezTo>
                  <a:lnTo>
                    <a:pt x="0" y="124460"/>
                  </a:lnTo>
                  <a:cubicBezTo>
                    <a:pt x="0" y="55880"/>
                    <a:pt x="55880" y="0"/>
                    <a:pt x="124460" y="0"/>
                  </a:cubicBezTo>
                  <a:lnTo>
                    <a:pt x="4083893" y="0"/>
                  </a:lnTo>
                  <a:cubicBezTo>
                    <a:pt x="4152473" y="0"/>
                    <a:pt x="4208352" y="55880"/>
                    <a:pt x="4208352" y="124460"/>
                  </a:cubicBezTo>
                  <a:lnTo>
                    <a:pt x="4208352" y="3656462"/>
                  </a:lnTo>
                  <a:cubicBezTo>
                    <a:pt x="4208352" y="3725042"/>
                    <a:pt x="4152473" y="3780922"/>
                    <a:pt x="4083893" y="3780922"/>
                  </a:cubicBezTo>
                  <a:close/>
                </a:path>
              </a:pathLst>
            </a:custGeom>
            <a:solidFill>
              <a:srgbClr val="FFFFFF"/>
            </a:solidFill>
          </p:spPr>
        </p:sp>
      </p:grpSp>
      <p:grpSp>
        <p:nvGrpSpPr>
          <p:cNvPr id="8" name="Group 8"/>
          <p:cNvGrpSpPr/>
          <p:nvPr/>
        </p:nvGrpSpPr>
        <p:grpSpPr>
          <a:xfrm>
            <a:off x="9652519" y="2257941"/>
            <a:ext cx="6801302" cy="6820278"/>
            <a:chOff x="0" y="0"/>
            <a:chExt cx="3673411" cy="3683660"/>
          </a:xfrm>
        </p:grpSpPr>
        <p:sp>
          <p:nvSpPr>
            <p:cNvPr id="9" name="Freeform 9"/>
            <p:cNvSpPr/>
            <p:nvPr/>
          </p:nvSpPr>
          <p:spPr>
            <a:xfrm>
              <a:off x="0" y="0"/>
              <a:ext cx="3673411" cy="3683660"/>
            </a:xfrm>
            <a:custGeom>
              <a:avLst/>
              <a:gdLst/>
              <a:ahLst/>
              <a:cxnLst/>
              <a:rect l="l" t="t" r="r" b="b"/>
              <a:pathLst>
                <a:path w="3673411" h="3683660">
                  <a:moveTo>
                    <a:pt x="3548951" y="3683660"/>
                  </a:moveTo>
                  <a:lnTo>
                    <a:pt x="124460" y="3683660"/>
                  </a:lnTo>
                  <a:cubicBezTo>
                    <a:pt x="55880" y="3683660"/>
                    <a:pt x="0" y="3627780"/>
                    <a:pt x="0" y="3559200"/>
                  </a:cubicBezTo>
                  <a:lnTo>
                    <a:pt x="0" y="124460"/>
                  </a:lnTo>
                  <a:cubicBezTo>
                    <a:pt x="0" y="55880"/>
                    <a:pt x="55880" y="0"/>
                    <a:pt x="124460" y="0"/>
                  </a:cubicBezTo>
                  <a:lnTo>
                    <a:pt x="3548951" y="0"/>
                  </a:lnTo>
                  <a:cubicBezTo>
                    <a:pt x="3617531" y="0"/>
                    <a:pt x="3673411" y="55880"/>
                    <a:pt x="3673411" y="124460"/>
                  </a:cubicBezTo>
                  <a:lnTo>
                    <a:pt x="3673411" y="3559200"/>
                  </a:lnTo>
                  <a:cubicBezTo>
                    <a:pt x="3673411" y="3627780"/>
                    <a:pt x="3617531" y="3683660"/>
                    <a:pt x="3548951" y="3683660"/>
                  </a:cubicBezTo>
                  <a:close/>
                </a:path>
              </a:pathLst>
            </a:custGeom>
            <a:solidFill>
              <a:srgbClr val="FFFFFF"/>
            </a:solidFill>
          </p:spPr>
        </p:sp>
      </p:grpSp>
      <p:sp>
        <p:nvSpPr>
          <p:cNvPr id="10" name="TextBox 10"/>
          <p:cNvSpPr txBox="1"/>
          <p:nvPr/>
        </p:nvSpPr>
        <p:spPr>
          <a:xfrm>
            <a:off x="1959813" y="628462"/>
            <a:ext cx="5870189" cy="859210"/>
          </a:xfrm>
          <a:prstGeom prst="rect">
            <a:avLst/>
          </a:prstGeom>
        </p:spPr>
        <p:txBody>
          <a:bodyPr lIns="0" tIns="0" rIns="0" bIns="0" rtlCol="0" anchor="t">
            <a:spAutoFit/>
          </a:bodyPr>
          <a:lstStyle/>
          <a:p>
            <a:pPr algn="ctr">
              <a:lnSpc>
                <a:spcPts val="6720"/>
              </a:lnSpc>
            </a:pPr>
            <a:r>
              <a:rPr lang="en-US" sz="5600" dirty="0" err="1">
                <a:solidFill>
                  <a:srgbClr val="FFFFFF"/>
                </a:solidFill>
                <a:latin typeface="Calisto MT" panose="02040603050505030304" pitchFamily="18" charset="0"/>
              </a:rPr>
              <a:t>Thư</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viện</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Numpy</a:t>
            </a:r>
            <a:endParaRPr lang="en-US" sz="5600" dirty="0">
              <a:solidFill>
                <a:srgbClr val="FFFFFF"/>
              </a:solidFill>
              <a:latin typeface="Calisto MT" panose="02040603050505030304" pitchFamily="18" charset="0"/>
            </a:endParaRPr>
          </a:p>
        </p:txBody>
      </p:sp>
      <p:sp>
        <p:nvSpPr>
          <p:cNvPr id="11" name="Freeform 11"/>
          <p:cNvSpPr/>
          <p:nvPr/>
        </p:nvSpPr>
        <p:spPr>
          <a:xfrm>
            <a:off x="16453820" y="1548576"/>
            <a:ext cx="1610959" cy="2203021"/>
          </a:xfrm>
          <a:custGeom>
            <a:avLst/>
            <a:gdLst/>
            <a:ahLst/>
            <a:cxnLst/>
            <a:rect l="l" t="t" r="r" b="b"/>
            <a:pathLst>
              <a:path w="1610959" h="2203021">
                <a:moveTo>
                  <a:pt x="0" y="0"/>
                </a:moveTo>
                <a:lnTo>
                  <a:pt x="1610960" y="0"/>
                </a:lnTo>
                <a:lnTo>
                  <a:pt x="1610960" y="2203021"/>
                </a:lnTo>
                <a:lnTo>
                  <a:pt x="0" y="2203021"/>
                </a:lnTo>
                <a:lnTo>
                  <a:pt x="0" y="0"/>
                </a:lnTo>
                <a:close/>
              </a:path>
            </a:pathLst>
          </a:custGeom>
          <a:blipFill>
            <a:blip r:embed="rId2"/>
            <a:stretch>
              <a:fillRect/>
            </a:stretch>
          </a:blipFill>
        </p:spPr>
      </p:sp>
      <p:grpSp>
        <p:nvGrpSpPr>
          <p:cNvPr id="12" name="Group 12"/>
          <p:cNvGrpSpPr/>
          <p:nvPr/>
        </p:nvGrpSpPr>
        <p:grpSpPr>
          <a:xfrm>
            <a:off x="16669821" y="1028700"/>
            <a:ext cx="589479" cy="195074"/>
            <a:chOff x="0" y="0"/>
            <a:chExt cx="1297145" cy="429260"/>
          </a:xfrm>
        </p:grpSpPr>
        <p:sp>
          <p:nvSpPr>
            <p:cNvPr id="13" name="Freeform 13"/>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sp>
        <p:nvSpPr>
          <p:cNvPr id="14" name="TextBox 14"/>
          <p:cNvSpPr txBox="1"/>
          <p:nvPr/>
        </p:nvSpPr>
        <p:spPr>
          <a:xfrm>
            <a:off x="1453053" y="2564361"/>
            <a:ext cx="6650310" cy="239966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NumPy là một thư viện Python được sử dụng rộng rãi trong tính toán khoa học và xử lý mảng đa chiều.</a:t>
            </a:r>
          </a:p>
        </p:txBody>
      </p:sp>
      <p:sp>
        <p:nvSpPr>
          <p:cNvPr id="15" name="TextBox 15"/>
          <p:cNvSpPr txBox="1"/>
          <p:nvPr/>
        </p:nvSpPr>
        <p:spPr>
          <a:xfrm>
            <a:off x="1475612" y="5057775"/>
            <a:ext cx="6897920" cy="239966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NumPy cung cấp đối tượng mảng (numpy.array) để thực hiện các phép toán trên dữ liệu đa chiều.  Hỗ trợ các phép toán đại số, số học, ...</a:t>
            </a:r>
          </a:p>
        </p:txBody>
      </p:sp>
      <p:sp>
        <p:nvSpPr>
          <p:cNvPr id="16" name="TextBox 16"/>
          <p:cNvSpPr txBox="1"/>
          <p:nvPr/>
        </p:nvSpPr>
        <p:spPr>
          <a:xfrm>
            <a:off x="10046444" y="2743835"/>
            <a:ext cx="6013450" cy="239966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Numpy được sử dụng và ứng dụng trong nhiều lĩnh vực: học máy, học sâu, mạng neural, xử lý ảnh, âm thanh, ...</a:t>
            </a:r>
          </a:p>
        </p:txBody>
      </p:sp>
      <p:sp>
        <p:nvSpPr>
          <p:cNvPr id="17" name="Freeform 17"/>
          <p:cNvSpPr/>
          <p:nvPr/>
        </p:nvSpPr>
        <p:spPr>
          <a:xfrm>
            <a:off x="11365755" y="5449079"/>
            <a:ext cx="3374829" cy="3374829"/>
          </a:xfrm>
          <a:custGeom>
            <a:avLst/>
            <a:gdLst/>
            <a:ahLst/>
            <a:cxnLst/>
            <a:rect l="l" t="t" r="r" b="b"/>
            <a:pathLst>
              <a:path w="3374829" h="3374829">
                <a:moveTo>
                  <a:pt x="0" y="0"/>
                </a:moveTo>
                <a:lnTo>
                  <a:pt x="3374829" y="0"/>
                </a:lnTo>
                <a:lnTo>
                  <a:pt x="3374829" y="3374829"/>
                </a:lnTo>
                <a:lnTo>
                  <a:pt x="0" y="3374829"/>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241452"/>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6" name="TextBox 6"/>
          <p:cNvSpPr txBox="1"/>
          <p:nvPr/>
        </p:nvSpPr>
        <p:spPr>
          <a:xfrm>
            <a:off x="1974122" y="252412"/>
            <a:ext cx="9059426" cy="1092928"/>
          </a:xfrm>
          <a:prstGeom prst="rect">
            <a:avLst/>
          </a:prstGeom>
        </p:spPr>
        <p:txBody>
          <a:bodyPr lIns="0" tIns="0" rIns="0" bIns="0" rtlCol="0" anchor="t">
            <a:spAutoFit/>
          </a:bodyPr>
          <a:lstStyle/>
          <a:p>
            <a:pPr>
              <a:lnSpc>
                <a:spcPts val="8999"/>
              </a:lnSpc>
            </a:pPr>
            <a:r>
              <a:rPr lang="en-US" sz="7499" dirty="0" err="1">
                <a:solidFill>
                  <a:srgbClr val="241452"/>
                </a:solidFill>
                <a:latin typeface="Calisto MT" panose="02040603050505030304" pitchFamily="18" charset="0"/>
              </a:rPr>
              <a:t>Thư</a:t>
            </a:r>
            <a:r>
              <a:rPr lang="en-US" sz="7499" dirty="0">
                <a:solidFill>
                  <a:srgbClr val="241452"/>
                </a:solidFill>
                <a:latin typeface="Calisto MT" panose="02040603050505030304" pitchFamily="18" charset="0"/>
              </a:rPr>
              <a:t> </a:t>
            </a:r>
            <a:r>
              <a:rPr lang="en-US" sz="7499" dirty="0" err="1">
                <a:solidFill>
                  <a:srgbClr val="241452"/>
                </a:solidFill>
                <a:latin typeface="Calisto MT" panose="02040603050505030304" pitchFamily="18" charset="0"/>
              </a:rPr>
              <a:t>viện</a:t>
            </a:r>
            <a:r>
              <a:rPr lang="en-US" sz="7499" dirty="0">
                <a:solidFill>
                  <a:srgbClr val="241452"/>
                </a:solidFill>
                <a:latin typeface="Calisto MT" panose="02040603050505030304" pitchFamily="18" charset="0"/>
              </a:rPr>
              <a:t> Pandas</a:t>
            </a:r>
          </a:p>
        </p:txBody>
      </p:sp>
      <p:grpSp>
        <p:nvGrpSpPr>
          <p:cNvPr id="7" name="Group 7"/>
          <p:cNvGrpSpPr/>
          <p:nvPr/>
        </p:nvGrpSpPr>
        <p:grpSpPr>
          <a:xfrm>
            <a:off x="1722463" y="2004528"/>
            <a:ext cx="15338294" cy="6791168"/>
            <a:chOff x="0" y="0"/>
            <a:chExt cx="8372979" cy="3707212"/>
          </a:xfrm>
        </p:grpSpPr>
        <p:sp>
          <p:nvSpPr>
            <p:cNvPr id="8" name="Freeform 8"/>
            <p:cNvSpPr/>
            <p:nvPr/>
          </p:nvSpPr>
          <p:spPr>
            <a:xfrm>
              <a:off x="0" y="0"/>
              <a:ext cx="8372979" cy="3707212"/>
            </a:xfrm>
            <a:custGeom>
              <a:avLst/>
              <a:gdLst/>
              <a:ahLst/>
              <a:cxnLst/>
              <a:rect l="l" t="t" r="r" b="b"/>
              <a:pathLst>
                <a:path w="8372979" h="3707212">
                  <a:moveTo>
                    <a:pt x="8248519" y="3707212"/>
                  </a:moveTo>
                  <a:lnTo>
                    <a:pt x="124460" y="3707212"/>
                  </a:lnTo>
                  <a:cubicBezTo>
                    <a:pt x="55880" y="3707212"/>
                    <a:pt x="0" y="3651332"/>
                    <a:pt x="0" y="3582752"/>
                  </a:cubicBezTo>
                  <a:lnTo>
                    <a:pt x="0" y="124460"/>
                  </a:lnTo>
                  <a:cubicBezTo>
                    <a:pt x="0" y="55880"/>
                    <a:pt x="55880" y="0"/>
                    <a:pt x="124460" y="0"/>
                  </a:cubicBezTo>
                  <a:lnTo>
                    <a:pt x="8248519" y="0"/>
                  </a:lnTo>
                  <a:cubicBezTo>
                    <a:pt x="8317099" y="0"/>
                    <a:pt x="8372979" y="55880"/>
                    <a:pt x="8372979" y="124460"/>
                  </a:cubicBezTo>
                  <a:lnTo>
                    <a:pt x="8372979" y="3582752"/>
                  </a:lnTo>
                  <a:cubicBezTo>
                    <a:pt x="8372979" y="3651332"/>
                    <a:pt x="8317099" y="3707212"/>
                    <a:pt x="8248519" y="3707212"/>
                  </a:cubicBezTo>
                  <a:close/>
                </a:path>
              </a:pathLst>
            </a:custGeom>
            <a:solidFill>
              <a:srgbClr val="FFFFFF"/>
            </a:solidFill>
          </p:spPr>
        </p:sp>
      </p:grpSp>
      <p:sp>
        <p:nvSpPr>
          <p:cNvPr id="9" name="Freeform 9"/>
          <p:cNvSpPr/>
          <p:nvPr/>
        </p:nvSpPr>
        <p:spPr>
          <a:xfrm>
            <a:off x="16571194" y="295150"/>
            <a:ext cx="1376212" cy="1424281"/>
          </a:xfrm>
          <a:custGeom>
            <a:avLst/>
            <a:gdLst/>
            <a:ahLst/>
            <a:cxnLst/>
            <a:rect l="l" t="t" r="r" b="b"/>
            <a:pathLst>
              <a:path w="1376212" h="1424281">
                <a:moveTo>
                  <a:pt x="0" y="0"/>
                </a:moveTo>
                <a:lnTo>
                  <a:pt x="1376212" y="0"/>
                </a:lnTo>
                <a:lnTo>
                  <a:pt x="1376212" y="1424281"/>
                </a:lnTo>
                <a:lnTo>
                  <a:pt x="0" y="1424281"/>
                </a:lnTo>
                <a:lnTo>
                  <a:pt x="0" y="0"/>
                </a:lnTo>
                <a:close/>
              </a:path>
            </a:pathLst>
          </a:custGeom>
          <a:blipFill>
            <a:blip r:embed="rId2"/>
            <a:stretch>
              <a:fillRect/>
            </a:stretch>
          </a:blipFill>
        </p:spPr>
      </p:sp>
      <p:sp>
        <p:nvSpPr>
          <p:cNvPr id="10" name="Freeform 10"/>
          <p:cNvSpPr/>
          <p:nvPr/>
        </p:nvSpPr>
        <p:spPr>
          <a:xfrm>
            <a:off x="508848" y="8004913"/>
            <a:ext cx="1748939" cy="1865534"/>
          </a:xfrm>
          <a:custGeom>
            <a:avLst/>
            <a:gdLst/>
            <a:ahLst/>
            <a:cxnLst/>
            <a:rect l="l" t="t" r="r" b="b"/>
            <a:pathLst>
              <a:path w="1748939" h="1865534">
                <a:moveTo>
                  <a:pt x="0" y="0"/>
                </a:moveTo>
                <a:lnTo>
                  <a:pt x="1748938" y="0"/>
                </a:lnTo>
                <a:lnTo>
                  <a:pt x="1748938" y="1865534"/>
                </a:lnTo>
                <a:lnTo>
                  <a:pt x="0" y="1865534"/>
                </a:lnTo>
                <a:lnTo>
                  <a:pt x="0" y="0"/>
                </a:lnTo>
                <a:close/>
              </a:path>
            </a:pathLst>
          </a:custGeom>
          <a:blipFill>
            <a:blip r:embed="rId3"/>
            <a:stretch>
              <a:fillRect/>
            </a:stretch>
          </a:blipFill>
        </p:spPr>
      </p:sp>
      <p:sp>
        <p:nvSpPr>
          <p:cNvPr id="11" name="Freeform 11"/>
          <p:cNvSpPr/>
          <p:nvPr/>
        </p:nvSpPr>
        <p:spPr>
          <a:xfrm>
            <a:off x="15559156" y="8509029"/>
            <a:ext cx="2562841" cy="1777971"/>
          </a:xfrm>
          <a:custGeom>
            <a:avLst/>
            <a:gdLst/>
            <a:ahLst/>
            <a:cxnLst/>
            <a:rect l="l" t="t" r="r" b="b"/>
            <a:pathLst>
              <a:path w="2562841" h="1777971">
                <a:moveTo>
                  <a:pt x="0" y="0"/>
                </a:moveTo>
                <a:lnTo>
                  <a:pt x="2562841" y="0"/>
                </a:lnTo>
                <a:lnTo>
                  <a:pt x="2562841" y="1777971"/>
                </a:lnTo>
                <a:lnTo>
                  <a:pt x="0" y="1777971"/>
                </a:lnTo>
                <a:lnTo>
                  <a:pt x="0" y="0"/>
                </a:lnTo>
                <a:close/>
              </a:path>
            </a:pathLst>
          </a:custGeom>
          <a:blipFill>
            <a:blip r:embed="rId4"/>
            <a:stretch>
              <a:fillRect/>
            </a:stretch>
          </a:blipFill>
        </p:spPr>
      </p:sp>
      <p:sp>
        <p:nvSpPr>
          <p:cNvPr id="12" name="TextBox 12"/>
          <p:cNvSpPr txBox="1"/>
          <p:nvPr/>
        </p:nvSpPr>
        <p:spPr>
          <a:xfrm>
            <a:off x="2257786" y="2198079"/>
            <a:ext cx="8273639" cy="1038225"/>
          </a:xfrm>
          <a:prstGeom prst="rect">
            <a:avLst/>
          </a:prstGeom>
        </p:spPr>
        <p:txBody>
          <a:bodyPr lIns="0" tIns="0" rIns="0" bIns="0" rtlCol="0" anchor="t">
            <a:spAutoFit/>
          </a:bodyPr>
          <a:lstStyle/>
          <a:p>
            <a:pPr marL="0" lvl="0" indent="0" algn="just">
              <a:lnSpc>
                <a:spcPts val="4199"/>
              </a:lnSpc>
              <a:spcBef>
                <a:spcPct val="0"/>
              </a:spcBef>
            </a:pPr>
            <a:r>
              <a:rPr lang="en-US" sz="2999">
                <a:solidFill>
                  <a:srgbClr val="000000"/>
                </a:solidFill>
                <a:latin typeface="Arimo"/>
              </a:rPr>
              <a:t>Pandas là một thư viện Python mạnh mẽ được sử dụng chủ yếu cho xử lý và phân tích dữ liệu.</a:t>
            </a:r>
          </a:p>
        </p:txBody>
      </p:sp>
      <p:sp>
        <p:nvSpPr>
          <p:cNvPr id="13" name="TextBox 13"/>
          <p:cNvSpPr txBox="1"/>
          <p:nvPr/>
        </p:nvSpPr>
        <p:spPr>
          <a:xfrm>
            <a:off x="2257786" y="3469260"/>
            <a:ext cx="9323904" cy="2133600"/>
          </a:xfrm>
          <a:prstGeom prst="rect">
            <a:avLst/>
          </a:prstGeom>
        </p:spPr>
        <p:txBody>
          <a:bodyPr lIns="0" tIns="0" rIns="0" bIns="0" rtlCol="0" anchor="t">
            <a:spAutoFit/>
          </a:bodyPr>
          <a:lstStyle/>
          <a:p>
            <a:pPr>
              <a:lnSpc>
                <a:spcPts val="4200"/>
              </a:lnSpc>
            </a:pPr>
            <a:r>
              <a:rPr lang="en-US" sz="3000">
                <a:solidFill>
                  <a:srgbClr val="000000"/>
                </a:solidFill>
                <a:latin typeface="Arimo"/>
              </a:rPr>
              <a:t>Chức năng chính:</a:t>
            </a:r>
          </a:p>
          <a:p>
            <a:pPr marL="647702" lvl="1" indent="-323851">
              <a:lnSpc>
                <a:spcPts val="4200"/>
              </a:lnSpc>
              <a:buFont typeface="Arial"/>
              <a:buChar char="•"/>
            </a:pPr>
            <a:r>
              <a:rPr lang="en-US" sz="3000">
                <a:solidFill>
                  <a:srgbClr val="000000"/>
                </a:solidFill>
                <a:latin typeface="Arimo"/>
              </a:rPr>
              <a:t>Cung cấp cấu trúc dữ liệu đa dạng để lưu trữ</a:t>
            </a:r>
          </a:p>
          <a:p>
            <a:pPr marL="647702" lvl="1" indent="-323851">
              <a:lnSpc>
                <a:spcPts val="4200"/>
              </a:lnSpc>
              <a:buFont typeface="Arial"/>
              <a:buChar char="•"/>
            </a:pPr>
            <a:r>
              <a:rPr lang="en-US" sz="3000">
                <a:solidFill>
                  <a:srgbClr val="000000"/>
                </a:solidFill>
                <a:latin typeface="Arimo"/>
              </a:rPr>
              <a:t>Hỗ trợ xử lý dữ liệu thiếu, dữ liệu còn trống</a:t>
            </a:r>
          </a:p>
          <a:p>
            <a:pPr marL="647702" lvl="1" indent="-323851">
              <a:lnSpc>
                <a:spcPts val="4200"/>
              </a:lnSpc>
              <a:buFont typeface="Arial"/>
              <a:buChar char="•"/>
            </a:pPr>
            <a:r>
              <a:rPr lang="en-US" sz="3000">
                <a:solidFill>
                  <a:srgbClr val="000000"/>
                </a:solidFill>
                <a:latin typeface="Arimo"/>
              </a:rPr>
              <a:t>Cung cấp các hàm đơn giản để thao tác với dữ liệu</a:t>
            </a:r>
          </a:p>
        </p:txBody>
      </p:sp>
      <p:sp>
        <p:nvSpPr>
          <p:cNvPr id="14" name="TextBox 14"/>
          <p:cNvSpPr txBox="1"/>
          <p:nvPr/>
        </p:nvSpPr>
        <p:spPr>
          <a:xfrm>
            <a:off x="2234907" y="5842029"/>
            <a:ext cx="14313408" cy="2667000"/>
          </a:xfrm>
          <a:prstGeom prst="rect">
            <a:avLst/>
          </a:prstGeom>
        </p:spPr>
        <p:txBody>
          <a:bodyPr lIns="0" tIns="0" rIns="0" bIns="0" rtlCol="0" anchor="t">
            <a:spAutoFit/>
          </a:bodyPr>
          <a:lstStyle/>
          <a:p>
            <a:pPr>
              <a:lnSpc>
                <a:spcPts val="4200"/>
              </a:lnSpc>
            </a:pPr>
            <a:r>
              <a:rPr lang="en-US" sz="3000">
                <a:solidFill>
                  <a:srgbClr val="000000"/>
                </a:solidFill>
                <a:latin typeface="Arimo"/>
              </a:rPr>
              <a:t>Ứng dụng:</a:t>
            </a:r>
          </a:p>
          <a:p>
            <a:pPr marL="647702" lvl="1" indent="-323851">
              <a:lnSpc>
                <a:spcPts val="4200"/>
              </a:lnSpc>
              <a:buFont typeface="Arial"/>
              <a:buChar char="•"/>
            </a:pPr>
            <a:r>
              <a:rPr lang="en-US" sz="3000">
                <a:solidFill>
                  <a:srgbClr val="000000"/>
                </a:solidFill>
                <a:latin typeface="Arimo"/>
              </a:rPr>
              <a:t>Dùng cho phân tích dữ liệu, tiền xử lý dữ liệu</a:t>
            </a:r>
          </a:p>
          <a:p>
            <a:pPr marL="647702" lvl="1" indent="-323851">
              <a:lnSpc>
                <a:spcPts val="4200"/>
              </a:lnSpc>
              <a:buFont typeface="Arial"/>
              <a:buChar char="•"/>
            </a:pPr>
            <a:r>
              <a:rPr lang="en-US" sz="3000">
                <a:solidFill>
                  <a:srgbClr val="000000"/>
                </a:solidFill>
                <a:latin typeface="Arimo"/>
              </a:rPr>
              <a:t>Thường được dùng trong các ứng dụng tài chính</a:t>
            </a:r>
          </a:p>
          <a:p>
            <a:pPr marL="647702" lvl="1" indent="-323851">
              <a:lnSpc>
                <a:spcPts val="4200"/>
              </a:lnSpc>
              <a:buFont typeface="Arial"/>
              <a:buChar char="•"/>
            </a:pPr>
            <a:r>
              <a:rPr lang="en-US" sz="3000">
                <a:solidFill>
                  <a:srgbClr val="000000"/>
                </a:solidFill>
                <a:latin typeface="Arimo"/>
              </a:rPr>
              <a:t>Pandas hỗ trợ nhiều tác vụ trong nghiên cứu khoa học và phân tích dữ liệu khoa học.</a:t>
            </a:r>
          </a:p>
        </p:txBody>
      </p:sp>
      <p:sp>
        <p:nvSpPr>
          <p:cNvPr id="15" name="Freeform 15"/>
          <p:cNvSpPr/>
          <p:nvPr/>
        </p:nvSpPr>
        <p:spPr>
          <a:xfrm>
            <a:off x="12483791" y="3090721"/>
            <a:ext cx="3695027" cy="2309392"/>
          </a:xfrm>
          <a:custGeom>
            <a:avLst/>
            <a:gdLst/>
            <a:ahLst/>
            <a:cxnLst/>
            <a:rect l="l" t="t" r="r" b="b"/>
            <a:pathLst>
              <a:path w="3695027" h="2309392">
                <a:moveTo>
                  <a:pt x="0" y="0"/>
                </a:moveTo>
                <a:lnTo>
                  <a:pt x="3695027" y="0"/>
                </a:lnTo>
                <a:lnTo>
                  <a:pt x="3695027" y="2309391"/>
                </a:lnTo>
                <a:lnTo>
                  <a:pt x="0" y="2309391"/>
                </a:lnTo>
                <a:lnTo>
                  <a:pt x="0" y="0"/>
                </a:lnTo>
                <a:close/>
              </a:path>
            </a:pathLst>
          </a:custGeom>
          <a:blipFill>
            <a:blip r:embed="rId5"/>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7AD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F4F4F4"/>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F4F4F4"/>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F4F4F4"/>
              </a:solidFill>
              <a:prstDash val="solid"/>
              <a:headEnd type="none" w="sm" len="sm"/>
              <a:tailEnd type="none" w="sm" len="sm"/>
            </a:ln>
          </p:spPr>
        </p:sp>
      </p:grpSp>
      <p:grpSp>
        <p:nvGrpSpPr>
          <p:cNvPr id="6" name="Group 6"/>
          <p:cNvGrpSpPr/>
          <p:nvPr/>
        </p:nvGrpSpPr>
        <p:grpSpPr>
          <a:xfrm>
            <a:off x="1028700" y="2257941"/>
            <a:ext cx="7791744" cy="7000359"/>
            <a:chOff x="0" y="0"/>
            <a:chExt cx="4208352" cy="3780922"/>
          </a:xfrm>
        </p:grpSpPr>
        <p:sp>
          <p:nvSpPr>
            <p:cNvPr id="7" name="Freeform 7"/>
            <p:cNvSpPr/>
            <p:nvPr/>
          </p:nvSpPr>
          <p:spPr>
            <a:xfrm>
              <a:off x="0" y="0"/>
              <a:ext cx="4208352" cy="3780922"/>
            </a:xfrm>
            <a:custGeom>
              <a:avLst/>
              <a:gdLst/>
              <a:ahLst/>
              <a:cxnLst/>
              <a:rect l="l" t="t" r="r" b="b"/>
              <a:pathLst>
                <a:path w="4208352" h="3780922">
                  <a:moveTo>
                    <a:pt x="4083892" y="3780922"/>
                  </a:moveTo>
                  <a:lnTo>
                    <a:pt x="124460" y="3780922"/>
                  </a:lnTo>
                  <a:cubicBezTo>
                    <a:pt x="55880" y="3780922"/>
                    <a:pt x="0" y="3725042"/>
                    <a:pt x="0" y="3656462"/>
                  </a:cubicBezTo>
                  <a:lnTo>
                    <a:pt x="0" y="124460"/>
                  </a:lnTo>
                  <a:cubicBezTo>
                    <a:pt x="0" y="55880"/>
                    <a:pt x="55880" y="0"/>
                    <a:pt x="124460" y="0"/>
                  </a:cubicBezTo>
                  <a:lnTo>
                    <a:pt x="4083893" y="0"/>
                  </a:lnTo>
                  <a:cubicBezTo>
                    <a:pt x="4152473" y="0"/>
                    <a:pt x="4208352" y="55880"/>
                    <a:pt x="4208352" y="124460"/>
                  </a:cubicBezTo>
                  <a:lnTo>
                    <a:pt x="4208352" y="3656462"/>
                  </a:lnTo>
                  <a:cubicBezTo>
                    <a:pt x="4208352" y="3725042"/>
                    <a:pt x="4152473" y="3780922"/>
                    <a:pt x="4083893" y="3780922"/>
                  </a:cubicBezTo>
                  <a:close/>
                </a:path>
              </a:pathLst>
            </a:custGeom>
            <a:solidFill>
              <a:srgbClr val="FFFFFF"/>
            </a:solidFill>
          </p:spPr>
        </p:sp>
      </p:grpSp>
      <p:grpSp>
        <p:nvGrpSpPr>
          <p:cNvPr id="8" name="Group 8"/>
          <p:cNvGrpSpPr/>
          <p:nvPr/>
        </p:nvGrpSpPr>
        <p:grpSpPr>
          <a:xfrm>
            <a:off x="9652519" y="2257941"/>
            <a:ext cx="6801302" cy="6820278"/>
            <a:chOff x="0" y="0"/>
            <a:chExt cx="3673411" cy="3683660"/>
          </a:xfrm>
        </p:grpSpPr>
        <p:sp>
          <p:nvSpPr>
            <p:cNvPr id="9" name="Freeform 9"/>
            <p:cNvSpPr/>
            <p:nvPr/>
          </p:nvSpPr>
          <p:spPr>
            <a:xfrm>
              <a:off x="0" y="0"/>
              <a:ext cx="3673411" cy="3683660"/>
            </a:xfrm>
            <a:custGeom>
              <a:avLst/>
              <a:gdLst/>
              <a:ahLst/>
              <a:cxnLst/>
              <a:rect l="l" t="t" r="r" b="b"/>
              <a:pathLst>
                <a:path w="3673411" h="3683660">
                  <a:moveTo>
                    <a:pt x="3548951" y="3683660"/>
                  </a:moveTo>
                  <a:lnTo>
                    <a:pt x="124460" y="3683660"/>
                  </a:lnTo>
                  <a:cubicBezTo>
                    <a:pt x="55880" y="3683660"/>
                    <a:pt x="0" y="3627780"/>
                    <a:pt x="0" y="3559200"/>
                  </a:cubicBezTo>
                  <a:lnTo>
                    <a:pt x="0" y="124460"/>
                  </a:lnTo>
                  <a:cubicBezTo>
                    <a:pt x="0" y="55880"/>
                    <a:pt x="55880" y="0"/>
                    <a:pt x="124460" y="0"/>
                  </a:cubicBezTo>
                  <a:lnTo>
                    <a:pt x="3548951" y="0"/>
                  </a:lnTo>
                  <a:cubicBezTo>
                    <a:pt x="3617531" y="0"/>
                    <a:pt x="3673411" y="55880"/>
                    <a:pt x="3673411" y="124460"/>
                  </a:cubicBezTo>
                  <a:lnTo>
                    <a:pt x="3673411" y="3559200"/>
                  </a:lnTo>
                  <a:cubicBezTo>
                    <a:pt x="3673411" y="3627780"/>
                    <a:pt x="3617531" y="3683660"/>
                    <a:pt x="3548951" y="3683660"/>
                  </a:cubicBezTo>
                  <a:close/>
                </a:path>
              </a:pathLst>
            </a:custGeom>
            <a:solidFill>
              <a:srgbClr val="FFFFFF"/>
            </a:solidFill>
          </p:spPr>
        </p:sp>
      </p:grpSp>
      <p:sp>
        <p:nvSpPr>
          <p:cNvPr id="10" name="TextBox 10"/>
          <p:cNvSpPr txBox="1"/>
          <p:nvPr/>
        </p:nvSpPr>
        <p:spPr>
          <a:xfrm>
            <a:off x="1959813" y="628462"/>
            <a:ext cx="7184187" cy="859210"/>
          </a:xfrm>
          <a:prstGeom prst="rect">
            <a:avLst/>
          </a:prstGeom>
        </p:spPr>
        <p:txBody>
          <a:bodyPr lIns="0" tIns="0" rIns="0" bIns="0" rtlCol="0" anchor="t">
            <a:spAutoFit/>
          </a:bodyPr>
          <a:lstStyle/>
          <a:p>
            <a:pPr algn="ctr">
              <a:lnSpc>
                <a:spcPts val="6720"/>
              </a:lnSpc>
            </a:pPr>
            <a:r>
              <a:rPr lang="en-US" sz="5600" dirty="0" err="1">
                <a:solidFill>
                  <a:srgbClr val="FFFFFF"/>
                </a:solidFill>
                <a:latin typeface="Calisto MT" panose="02040603050505030304" pitchFamily="18" charset="0"/>
              </a:rPr>
              <a:t>Thư</a:t>
            </a:r>
            <a:r>
              <a:rPr lang="en-US" sz="5600" dirty="0">
                <a:solidFill>
                  <a:srgbClr val="FFFFFF"/>
                </a:solidFill>
                <a:latin typeface="Calisto MT" panose="02040603050505030304" pitchFamily="18" charset="0"/>
              </a:rPr>
              <a:t> </a:t>
            </a:r>
            <a:r>
              <a:rPr lang="en-US" sz="5600" dirty="0" err="1">
                <a:solidFill>
                  <a:srgbClr val="FFFFFF"/>
                </a:solidFill>
                <a:latin typeface="Calisto MT" panose="02040603050505030304" pitchFamily="18" charset="0"/>
              </a:rPr>
              <a:t>viện</a:t>
            </a:r>
            <a:r>
              <a:rPr lang="en-US" sz="5600" dirty="0">
                <a:solidFill>
                  <a:srgbClr val="FFFFFF"/>
                </a:solidFill>
                <a:latin typeface="Calisto MT" panose="02040603050505030304" pitchFamily="18" charset="0"/>
              </a:rPr>
              <a:t> Matplotlib</a:t>
            </a:r>
          </a:p>
        </p:txBody>
      </p:sp>
      <p:sp>
        <p:nvSpPr>
          <p:cNvPr id="11" name="Freeform 11"/>
          <p:cNvSpPr/>
          <p:nvPr/>
        </p:nvSpPr>
        <p:spPr>
          <a:xfrm>
            <a:off x="16453820" y="1548576"/>
            <a:ext cx="1610959" cy="2203021"/>
          </a:xfrm>
          <a:custGeom>
            <a:avLst/>
            <a:gdLst/>
            <a:ahLst/>
            <a:cxnLst/>
            <a:rect l="l" t="t" r="r" b="b"/>
            <a:pathLst>
              <a:path w="1610959" h="2203021">
                <a:moveTo>
                  <a:pt x="0" y="0"/>
                </a:moveTo>
                <a:lnTo>
                  <a:pt x="1610960" y="0"/>
                </a:lnTo>
                <a:lnTo>
                  <a:pt x="1610960" y="2203021"/>
                </a:lnTo>
                <a:lnTo>
                  <a:pt x="0" y="2203021"/>
                </a:lnTo>
                <a:lnTo>
                  <a:pt x="0" y="0"/>
                </a:lnTo>
                <a:close/>
              </a:path>
            </a:pathLst>
          </a:custGeom>
          <a:blipFill>
            <a:blip r:embed="rId2"/>
            <a:stretch>
              <a:fillRect/>
            </a:stretch>
          </a:blipFill>
        </p:spPr>
      </p:sp>
      <p:grpSp>
        <p:nvGrpSpPr>
          <p:cNvPr id="12" name="Group 12"/>
          <p:cNvGrpSpPr/>
          <p:nvPr/>
        </p:nvGrpSpPr>
        <p:grpSpPr>
          <a:xfrm>
            <a:off x="16669821" y="1028700"/>
            <a:ext cx="589479" cy="195074"/>
            <a:chOff x="0" y="0"/>
            <a:chExt cx="1297145" cy="429260"/>
          </a:xfrm>
        </p:grpSpPr>
        <p:sp>
          <p:nvSpPr>
            <p:cNvPr id="13" name="Freeform 13"/>
            <p:cNvSpPr/>
            <p:nvPr/>
          </p:nvSpPr>
          <p:spPr>
            <a:xfrm>
              <a:off x="0" y="-5080"/>
              <a:ext cx="1297145" cy="434340"/>
            </a:xfrm>
            <a:custGeom>
              <a:avLst/>
              <a:gdLst/>
              <a:ahLst/>
              <a:cxnLst/>
              <a:rect l="l" t="t" r="r" b="b"/>
              <a:pathLst>
                <a:path w="1297145" h="434340">
                  <a:moveTo>
                    <a:pt x="1279365" y="187960"/>
                  </a:moveTo>
                  <a:lnTo>
                    <a:pt x="1017745" y="11430"/>
                  </a:lnTo>
                  <a:cubicBezTo>
                    <a:pt x="999965" y="0"/>
                    <a:pt x="977105" y="3810"/>
                    <a:pt x="964405" y="21590"/>
                  </a:cubicBezTo>
                  <a:cubicBezTo>
                    <a:pt x="952975" y="39370"/>
                    <a:pt x="956785" y="62230"/>
                    <a:pt x="974565" y="74930"/>
                  </a:cubicBezTo>
                  <a:lnTo>
                    <a:pt x="1133315" y="181610"/>
                  </a:lnTo>
                  <a:lnTo>
                    <a:pt x="0" y="181610"/>
                  </a:lnTo>
                  <a:lnTo>
                    <a:pt x="0" y="257810"/>
                  </a:lnTo>
                  <a:lnTo>
                    <a:pt x="1133315" y="257810"/>
                  </a:lnTo>
                  <a:lnTo>
                    <a:pt x="974565" y="364490"/>
                  </a:lnTo>
                  <a:cubicBezTo>
                    <a:pt x="956785" y="375920"/>
                    <a:pt x="952975" y="400050"/>
                    <a:pt x="964405" y="417830"/>
                  </a:cubicBezTo>
                  <a:cubicBezTo>
                    <a:pt x="972025" y="429260"/>
                    <a:pt x="983455" y="434340"/>
                    <a:pt x="996155" y="434340"/>
                  </a:cubicBezTo>
                  <a:cubicBezTo>
                    <a:pt x="1003775" y="434340"/>
                    <a:pt x="1011395" y="431800"/>
                    <a:pt x="1017745" y="427990"/>
                  </a:cubicBezTo>
                  <a:lnTo>
                    <a:pt x="1280635" y="251460"/>
                  </a:lnTo>
                  <a:cubicBezTo>
                    <a:pt x="1290795" y="243840"/>
                    <a:pt x="1297145" y="232410"/>
                    <a:pt x="1297145" y="219710"/>
                  </a:cubicBezTo>
                  <a:cubicBezTo>
                    <a:pt x="1297145" y="207010"/>
                    <a:pt x="1290795" y="195580"/>
                    <a:pt x="1279365" y="187960"/>
                  </a:cubicBezTo>
                  <a:close/>
                </a:path>
              </a:pathLst>
            </a:custGeom>
            <a:solidFill>
              <a:srgbClr val="F4F4F4"/>
            </a:solidFill>
          </p:spPr>
        </p:sp>
      </p:grpSp>
      <p:sp>
        <p:nvSpPr>
          <p:cNvPr id="14" name="TextBox 14"/>
          <p:cNvSpPr txBox="1"/>
          <p:nvPr/>
        </p:nvSpPr>
        <p:spPr>
          <a:xfrm>
            <a:off x="1453053" y="2564361"/>
            <a:ext cx="6650310" cy="1799590"/>
          </a:xfrm>
          <a:prstGeom prst="rect">
            <a:avLst/>
          </a:prstGeom>
        </p:spPr>
        <p:txBody>
          <a:bodyPr lIns="0" tIns="0" rIns="0" bIns="0" rtlCol="0" anchor="t">
            <a:spAutoFit/>
          </a:bodyPr>
          <a:lstStyle/>
          <a:p>
            <a:pPr algn="just">
              <a:lnSpc>
                <a:spcPts val="4759"/>
              </a:lnSpc>
            </a:pPr>
            <a:r>
              <a:rPr lang="en-US" sz="3399">
                <a:solidFill>
                  <a:srgbClr val="000000"/>
                </a:solidFill>
                <a:latin typeface="Arimo"/>
              </a:rPr>
              <a:t>Matplotlib là một thư viện Python được sử dụng để tạo các biểu đồ và đồ thị chất lượng cao.</a:t>
            </a:r>
          </a:p>
        </p:txBody>
      </p:sp>
      <p:sp>
        <p:nvSpPr>
          <p:cNvPr id="15" name="TextBox 15"/>
          <p:cNvSpPr txBox="1"/>
          <p:nvPr/>
        </p:nvSpPr>
        <p:spPr>
          <a:xfrm>
            <a:off x="1475612" y="5057775"/>
            <a:ext cx="6897920" cy="1799590"/>
          </a:xfrm>
          <a:prstGeom prst="rect">
            <a:avLst/>
          </a:prstGeom>
        </p:spPr>
        <p:txBody>
          <a:bodyPr lIns="0" tIns="0" rIns="0" bIns="0" rtlCol="0" anchor="t">
            <a:spAutoFit/>
          </a:bodyPr>
          <a:lstStyle/>
          <a:p>
            <a:pPr algn="just">
              <a:lnSpc>
                <a:spcPts val="4759"/>
              </a:lnSpc>
            </a:pPr>
            <a:r>
              <a:rPr lang="en-US" sz="3399">
                <a:solidFill>
                  <a:srgbClr val="000000"/>
                </a:solidFill>
                <a:latin typeface="Arimo"/>
              </a:rPr>
              <a:t>Chức năng chính: vẽ biểu đồ và đồ thị, điều chỉnh màu, định dạng của biểu đồ, biểu đồ 3D,...</a:t>
            </a:r>
          </a:p>
        </p:txBody>
      </p:sp>
      <p:sp>
        <p:nvSpPr>
          <p:cNvPr id="16" name="TextBox 16"/>
          <p:cNvSpPr txBox="1"/>
          <p:nvPr/>
        </p:nvSpPr>
        <p:spPr>
          <a:xfrm>
            <a:off x="10046444" y="2743835"/>
            <a:ext cx="6013450" cy="2399665"/>
          </a:xfrm>
          <a:prstGeom prst="rect">
            <a:avLst/>
          </a:prstGeom>
        </p:spPr>
        <p:txBody>
          <a:bodyPr lIns="0" tIns="0" rIns="0" bIns="0" rtlCol="0" anchor="t">
            <a:spAutoFit/>
          </a:bodyPr>
          <a:lstStyle/>
          <a:p>
            <a:pPr algn="just">
              <a:lnSpc>
                <a:spcPts val="4759"/>
              </a:lnSpc>
            </a:pPr>
            <a:r>
              <a:rPr lang="en-US" sz="3399">
                <a:solidFill>
                  <a:srgbClr val="000000"/>
                </a:solidFill>
                <a:latin typeface="Arimo"/>
              </a:rPr>
              <a:t>Ứng dụng:</a:t>
            </a:r>
          </a:p>
          <a:p>
            <a:pPr algn="just">
              <a:lnSpc>
                <a:spcPts val="4759"/>
              </a:lnSpc>
            </a:pPr>
            <a:r>
              <a:rPr lang="en-US" sz="3399">
                <a:solidFill>
                  <a:srgbClr val="000000"/>
                </a:solidFill>
                <a:latin typeface="Arimo"/>
              </a:rPr>
              <a:t>Phân tích dữ liệu và thống kê, trực quan kết quả học máy, vẽ các hàm toán học,... </a:t>
            </a:r>
          </a:p>
        </p:txBody>
      </p:sp>
      <p:sp>
        <p:nvSpPr>
          <p:cNvPr id="17" name="Freeform 17"/>
          <p:cNvSpPr/>
          <p:nvPr/>
        </p:nvSpPr>
        <p:spPr>
          <a:xfrm>
            <a:off x="11664276" y="5468471"/>
            <a:ext cx="2777788" cy="2777788"/>
          </a:xfrm>
          <a:custGeom>
            <a:avLst/>
            <a:gdLst/>
            <a:ahLst/>
            <a:cxnLst/>
            <a:rect l="l" t="t" r="r" b="b"/>
            <a:pathLst>
              <a:path w="2777788" h="2777788">
                <a:moveTo>
                  <a:pt x="0" y="0"/>
                </a:moveTo>
                <a:lnTo>
                  <a:pt x="2777787" y="0"/>
                </a:lnTo>
                <a:lnTo>
                  <a:pt x="2777787" y="2777788"/>
                </a:lnTo>
                <a:lnTo>
                  <a:pt x="0" y="2777788"/>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07291"/>
            <a:ext cx="424353" cy="410148"/>
            <a:chOff x="0" y="0"/>
            <a:chExt cx="565804" cy="546864"/>
          </a:xfrm>
        </p:grpSpPr>
        <p:sp>
          <p:nvSpPr>
            <p:cNvPr id="3" name="AutoShape 3"/>
            <p:cNvSpPr/>
            <p:nvPr/>
          </p:nvSpPr>
          <p:spPr>
            <a:xfrm>
              <a:off x="0" y="0"/>
              <a:ext cx="565804" cy="0"/>
            </a:xfrm>
            <a:prstGeom prst="line">
              <a:avLst/>
            </a:prstGeom>
            <a:ln w="63500" cap="rnd">
              <a:solidFill>
                <a:srgbClr val="241452"/>
              </a:solidFill>
              <a:prstDash val="solid"/>
              <a:headEnd type="none" w="sm" len="sm"/>
              <a:tailEnd type="none" w="sm" len="sm"/>
            </a:ln>
          </p:spPr>
        </p:sp>
        <p:sp>
          <p:nvSpPr>
            <p:cNvPr id="4" name="AutoShape 4"/>
            <p:cNvSpPr/>
            <p:nvPr/>
          </p:nvSpPr>
          <p:spPr>
            <a:xfrm>
              <a:off x="0" y="242488"/>
              <a:ext cx="565804" cy="0"/>
            </a:xfrm>
            <a:prstGeom prst="line">
              <a:avLst/>
            </a:prstGeom>
            <a:ln w="63500" cap="rnd">
              <a:solidFill>
                <a:srgbClr val="241452"/>
              </a:solidFill>
              <a:prstDash val="solid"/>
              <a:headEnd type="none" w="sm" len="sm"/>
              <a:tailEnd type="none" w="sm" len="sm"/>
            </a:ln>
          </p:spPr>
        </p:sp>
        <p:sp>
          <p:nvSpPr>
            <p:cNvPr id="5" name="AutoShape 5"/>
            <p:cNvSpPr/>
            <p:nvPr/>
          </p:nvSpPr>
          <p:spPr>
            <a:xfrm>
              <a:off x="0" y="484975"/>
              <a:ext cx="565804" cy="0"/>
            </a:xfrm>
            <a:prstGeom prst="line">
              <a:avLst/>
            </a:prstGeom>
            <a:ln w="63500" cap="rnd">
              <a:solidFill>
                <a:srgbClr val="241452"/>
              </a:solidFill>
              <a:prstDash val="solid"/>
              <a:headEnd type="none" w="sm" len="sm"/>
              <a:tailEnd type="none" w="sm" len="sm"/>
            </a:ln>
          </p:spPr>
        </p:sp>
      </p:grpSp>
      <p:sp>
        <p:nvSpPr>
          <p:cNvPr id="6" name="TextBox 6"/>
          <p:cNvSpPr txBox="1"/>
          <p:nvPr/>
        </p:nvSpPr>
        <p:spPr>
          <a:xfrm>
            <a:off x="1974122" y="252412"/>
            <a:ext cx="9059426" cy="1092928"/>
          </a:xfrm>
          <a:prstGeom prst="rect">
            <a:avLst/>
          </a:prstGeom>
        </p:spPr>
        <p:txBody>
          <a:bodyPr lIns="0" tIns="0" rIns="0" bIns="0" rtlCol="0" anchor="t">
            <a:spAutoFit/>
          </a:bodyPr>
          <a:lstStyle/>
          <a:p>
            <a:pPr>
              <a:lnSpc>
                <a:spcPts val="8999"/>
              </a:lnSpc>
            </a:pPr>
            <a:r>
              <a:rPr lang="en-US" sz="7499" dirty="0" err="1">
                <a:solidFill>
                  <a:srgbClr val="241452"/>
                </a:solidFill>
                <a:latin typeface="Calisto MT" panose="02040603050505030304" pitchFamily="18" charset="0"/>
              </a:rPr>
              <a:t>Thư</a:t>
            </a:r>
            <a:r>
              <a:rPr lang="en-US" sz="7499" dirty="0">
                <a:solidFill>
                  <a:srgbClr val="241452"/>
                </a:solidFill>
                <a:latin typeface="Calisto MT" panose="02040603050505030304" pitchFamily="18" charset="0"/>
              </a:rPr>
              <a:t> </a:t>
            </a:r>
            <a:r>
              <a:rPr lang="en-US" sz="7499" dirty="0" err="1">
                <a:solidFill>
                  <a:srgbClr val="241452"/>
                </a:solidFill>
                <a:latin typeface="Calisto MT" panose="02040603050505030304" pitchFamily="18" charset="0"/>
              </a:rPr>
              <a:t>viện</a:t>
            </a:r>
            <a:r>
              <a:rPr lang="en-US" sz="7499" dirty="0">
                <a:solidFill>
                  <a:srgbClr val="241452"/>
                </a:solidFill>
                <a:latin typeface="Calisto MT" panose="02040603050505030304" pitchFamily="18" charset="0"/>
              </a:rPr>
              <a:t> Pillow</a:t>
            </a:r>
          </a:p>
        </p:txBody>
      </p:sp>
      <p:grpSp>
        <p:nvGrpSpPr>
          <p:cNvPr id="7" name="Group 7"/>
          <p:cNvGrpSpPr/>
          <p:nvPr/>
        </p:nvGrpSpPr>
        <p:grpSpPr>
          <a:xfrm>
            <a:off x="1722463" y="2004528"/>
            <a:ext cx="15338294" cy="6791168"/>
            <a:chOff x="0" y="0"/>
            <a:chExt cx="8372979" cy="3707212"/>
          </a:xfrm>
        </p:grpSpPr>
        <p:sp>
          <p:nvSpPr>
            <p:cNvPr id="8" name="Freeform 8"/>
            <p:cNvSpPr/>
            <p:nvPr/>
          </p:nvSpPr>
          <p:spPr>
            <a:xfrm>
              <a:off x="0" y="0"/>
              <a:ext cx="8372979" cy="3707212"/>
            </a:xfrm>
            <a:custGeom>
              <a:avLst/>
              <a:gdLst/>
              <a:ahLst/>
              <a:cxnLst/>
              <a:rect l="l" t="t" r="r" b="b"/>
              <a:pathLst>
                <a:path w="8372979" h="3707212">
                  <a:moveTo>
                    <a:pt x="8248519" y="3707212"/>
                  </a:moveTo>
                  <a:lnTo>
                    <a:pt x="124460" y="3707212"/>
                  </a:lnTo>
                  <a:cubicBezTo>
                    <a:pt x="55880" y="3707212"/>
                    <a:pt x="0" y="3651332"/>
                    <a:pt x="0" y="3582752"/>
                  </a:cubicBezTo>
                  <a:lnTo>
                    <a:pt x="0" y="124460"/>
                  </a:lnTo>
                  <a:cubicBezTo>
                    <a:pt x="0" y="55880"/>
                    <a:pt x="55880" y="0"/>
                    <a:pt x="124460" y="0"/>
                  </a:cubicBezTo>
                  <a:lnTo>
                    <a:pt x="8248519" y="0"/>
                  </a:lnTo>
                  <a:cubicBezTo>
                    <a:pt x="8317099" y="0"/>
                    <a:pt x="8372979" y="55880"/>
                    <a:pt x="8372979" y="124460"/>
                  </a:cubicBezTo>
                  <a:lnTo>
                    <a:pt x="8372979" y="3582752"/>
                  </a:lnTo>
                  <a:cubicBezTo>
                    <a:pt x="8372979" y="3651332"/>
                    <a:pt x="8317099" y="3707212"/>
                    <a:pt x="8248519" y="3707212"/>
                  </a:cubicBezTo>
                  <a:close/>
                </a:path>
              </a:pathLst>
            </a:custGeom>
            <a:solidFill>
              <a:srgbClr val="FFFFFF"/>
            </a:solidFill>
          </p:spPr>
        </p:sp>
      </p:grpSp>
      <p:sp>
        <p:nvSpPr>
          <p:cNvPr id="9" name="Freeform 9"/>
          <p:cNvSpPr/>
          <p:nvPr/>
        </p:nvSpPr>
        <p:spPr>
          <a:xfrm>
            <a:off x="16571194" y="295150"/>
            <a:ext cx="1376212" cy="1424281"/>
          </a:xfrm>
          <a:custGeom>
            <a:avLst/>
            <a:gdLst/>
            <a:ahLst/>
            <a:cxnLst/>
            <a:rect l="l" t="t" r="r" b="b"/>
            <a:pathLst>
              <a:path w="1376212" h="1424281">
                <a:moveTo>
                  <a:pt x="0" y="0"/>
                </a:moveTo>
                <a:lnTo>
                  <a:pt x="1376212" y="0"/>
                </a:lnTo>
                <a:lnTo>
                  <a:pt x="1376212" y="1424281"/>
                </a:lnTo>
                <a:lnTo>
                  <a:pt x="0" y="1424281"/>
                </a:lnTo>
                <a:lnTo>
                  <a:pt x="0" y="0"/>
                </a:lnTo>
                <a:close/>
              </a:path>
            </a:pathLst>
          </a:custGeom>
          <a:blipFill>
            <a:blip r:embed="rId2"/>
            <a:stretch>
              <a:fillRect/>
            </a:stretch>
          </a:blipFill>
        </p:spPr>
      </p:sp>
      <p:sp>
        <p:nvSpPr>
          <p:cNvPr id="10" name="Freeform 10"/>
          <p:cNvSpPr/>
          <p:nvPr/>
        </p:nvSpPr>
        <p:spPr>
          <a:xfrm>
            <a:off x="508848" y="8004913"/>
            <a:ext cx="1748939" cy="1865534"/>
          </a:xfrm>
          <a:custGeom>
            <a:avLst/>
            <a:gdLst/>
            <a:ahLst/>
            <a:cxnLst/>
            <a:rect l="l" t="t" r="r" b="b"/>
            <a:pathLst>
              <a:path w="1748939" h="1865534">
                <a:moveTo>
                  <a:pt x="0" y="0"/>
                </a:moveTo>
                <a:lnTo>
                  <a:pt x="1748938" y="0"/>
                </a:lnTo>
                <a:lnTo>
                  <a:pt x="1748938" y="1865534"/>
                </a:lnTo>
                <a:lnTo>
                  <a:pt x="0" y="1865534"/>
                </a:lnTo>
                <a:lnTo>
                  <a:pt x="0" y="0"/>
                </a:lnTo>
                <a:close/>
              </a:path>
            </a:pathLst>
          </a:custGeom>
          <a:blipFill>
            <a:blip r:embed="rId3"/>
            <a:stretch>
              <a:fillRect/>
            </a:stretch>
          </a:blipFill>
        </p:spPr>
      </p:sp>
      <p:sp>
        <p:nvSpPr>
          <p:cNvPr id="11" name="Freeform 11"/>
          <p:cNvSpPr/>
          <p:nvPr/>
        </p:nvSpPr>
        <p:spPr>
          <a:xfrm>
            <a:off x="15559156" y="8509029"/>
            <a:ext cx="2562841" cy="1777971"/>
          </a:xfrm>
          <a:custGeom>
            <a:avLst/>
            <a:gdLst/>
            <a:ahLst/>
            <a:cxnLst/>
            <a:rect l="l" t="t" r="r" b="b"/>
            <a:pathLst>
              <a:path w="2562841" h="1777971">
                <a:moveTo>
                  <a:pt x="0" y="0"/>
                </a:moveTo>
                <a:lnTo>
                  <a:pt x="2562841" y="0"/>
                </a:lnTo>
                <a:lnTo>
                  <a:pt x="2562841" y="1777971"/>
                </a:lnTo>
                <a:lnTo>
                  <a:pt x="0" y="1777971"/>
                </a:lnTo>
                <a:lnTo>
                  <a:pt x="0" y="0"/>
                </a:lnTo>
                <a:close/>
              </a:path>
            </a:pathLst>
          </a:custGeom>
          <a:blipFill>
            <a:blip r:embed="rId4"/>
            <a:stretch>
              <a:fillRect/>
            </a:stretch>
          </a:blipFill>
        </p:spPr>
      </p:sp>
      <p:sp>
        <p:nvSpPr>
          <p:cNvPr id="12" name="TextBox 12"/>
          <p:cNvSpPr txBox="1"/>
          <p:nvPr/>
        </p:nvSpPr>
        <p:spPr>
          <a:xfrm>
            <a:off x="2257786" y="2198079"/>
            <a:ext cx="8273639" cy="1038225"/>
          </a:xfrm>
          <a:prstGeom prst="rect">
            <a:avLst/>
          </a:prstGeom>
        </p:spPr>
        <p:txBody>
          <a:bodyPr lIns="0" tIns="0" rIns="0" bIns="0" rtlCol="0" anchor="t">
            <a:spAutoFit/>
          </a:bodyPr>
          <a:lstStyle/>
          <a:p>
            <a:pPr marL="0" lvl="0" indent="0" algn="just">
              <a:lnSpc>
                <a:spcPts val="4199"/>
              </a:lnSpc>
              <a:spcBef>
                <a:spcPct val="0"/>
              </a:spcBef>
            </a:pPr>
            <a:r>
              <a:rPr lang="en-US" sz="2999">
                <a:solidFill>
                  <a:srgbClr val="000000"/>
                </a:solidFill>
                <a:latin typeface="Arimo"/>
              </a:rPr>
              <a:t>Pillow là một thư viện Python mạnh mẽ được sử dụng để xử lý và chỉnh sửa hình ảnh. </a:t>
            </a:r>
          </a:p>
        </p:txBody>
      </p:sp>
      <p:sp>
        <p:nvSpPr>
          <p:cNvPr id="13" name="TextBox 13"/>
          <p:cNvSpPr txBox="1"/>
          <p:nvPr/>
        </p:nvSpPr>
        <p:spPr>
          <a:xfrm>
            <a:off x="2257786" y="3423458"/>
            <a:ext cx="13988507" cy="2667000"/>
          </a:xfrm>
          <a:prstGeom prst="rect">
            <a:avLst/>
          </a:prstGeom>
        </p:spPr>
        <p:txBody>
          <a:bodyPr lIns="0" tIns="0" rIns="0" bIns="0" rtlCol="0" anchor="t">
            <a:spAutoFit/>
          </a:bodyPr>
          <a:lstStyle/>
          <a:p>
            <a:pPr>
              <a:lnSpc>
                <a:spcPts val="4200"/>
              </a:lnSpc>
            </a:pPr>
            <a:r>
              <a:rPr lang="en-US" sz="3000">
                <a:solidFill>
                  <a:srgbClr val="000000"/>
                </a:solidFill>
                <a:latin typeface="Arimo"/>
              </a:rPr>
              <a:t>Chức năng chính:</a:t>
            </a:r>
          </a:p>
          <a:p>
            <a:pPr marL="647702" lvl="1" indent="-323851">
              <a:lnSpc>
                <a:spcPts val="4200"/>
              </a:lnSpc>
              <a:buFont typeface="Arial"/>
              <a:buChar char="•"/>
            </a:pPr>
            <a:r>
              <a:rPr lang="en-US" sz="3000">
                <a:solidFill>
                  <a:srgbClr val="000000"/>
                </a:solidFill>
                <a:latin typeface="Arimo"/>
              </a:rPr>
              <a:t>Chỉnh Sửa và Biến Đổi Hình Ảnh: Hỗ trợ các chức năng chỉnh sửa cơ bản như cắt, xoay, thay đổi kích thước hình ảnh. Các phép biến đổi hình ảnh.</a:t>
            </a:r>
          </a:p>
          <a:p>
            <a:pPr marL="647702" lvl="1" indent="-323851">
              <a:lnSpc>
                <a:spcPts val="4200"/>
              </a:lnSpc>
              <a:buFont typeface="Arial"/>
              <a:buChar char="•"/>
            </a:pPr>
            <a:r>
              <a:rPr lang="en-US" sz="3000">
                <a:solidFill>
                  <a:srgbClr val="000000"/>
                </a:solidFill>
                <a:latin typeface="Arimo"/>
              </a:rPr>
              <a:t>Vẽ và Tạo Hình Ảnh: Cho phép vẽ các hình với đường, hình tròn, hình vuông, v.v. Tạo hình ảnh mới với nền màu cụ thể.</a:t>
            </a:r>
          </a:p>
        </p:txBody>
      </p:sp>
      <p:sp>
        <p:nvSpPr>
          <p:cNvPr id="14" name="TextBox 14"/>
          <p:cNvSpPr txBox="1"/>
          <p:nvPr/>
        </p:nvSpPr>
        <p:spPr>
          <a:xfrm>
            <a:off x="2448642" y="6280958"/>
            <a:ext cx="7298313" cy="2133600"/>
          </a:xfrm>
          <a:prstGeom prst="rect">
            <a:avLst/>
          </a:prstGeom>
        </p:spPr>
        <p:txBody>
          <a:bodyPr lIns="0" tIns="0" rIns="0" bIns="0" rtlCol="0" anchor="t">
            <a:spAutoFit/>
          </a:bodyPr>
          <a:lstStyle/>
          <a:p>
            <a:pPr>
              <a:lnSpc>
                <a:spcPts val="4200"/>
              </a:lnSpc>
            </a:pPr>
            <a:r>
              <a:rPr lang="en-US" sz="3000">
                <a:solidFill>
                  <a:srgbClr val="000000"/>
                </a:solidFill>
                <a:latin typeface="Arimo"/>
              </a:rPr>
              <a:t>Ứng dụng:</a:t>
            </a:r>
          </a:p>
          <a:p>
            <a:pPr marL="647702" lvl="1" indent="-323851">
              <a:lnSpc>
                <a:spcPts val="4200"/>
              </a:lnSpc>
              <a:buFont typeface="Arial"/>
              <a:buChar char="•"/>
            </a:pPr>
            <a:r>
              <a:rPr lang="en-US" sz="3000">
                <a:solidFill>
                  <a:srgbClr val="000000"/>
                </a:solidFill>
                <a:latin typeface="Arimo"/>
              </a:rPr>
              <a:t>Xử lý hình ảnh</a:t>
            </a:r>
          </a:p>
          <a:p>
            <a:pPr marL="647702" lvl="1" indent="-323851">
              <a:lnSpc>
                <a:spcPts val="4200"/>
              </a:lnSpc>
              <a:buFont typeface="Arial"/>
              <a:buChar char="•"/>
            </a:pPr>
            <a:r>
              <a:rPr lang="en-US" sz="3000">
                <a:solidFill>
                  <a:srgbClr val="000000"/>
                </a:solidFill>
                <a:latin typeface="Arimo"/>
              </a:rPr>
              <a:t>Trích xuất thông tin từ hình ảnh</a:t>
            </a:r>
          </a:p>
          <a:p>
            <a:pPr marL="647702" lvl="1" indent="-323851">
              <a:lnSpc>
                <a:spcPts val="4200"/>
              </a:lnSpc>
              <a:buFont typeface="Arial"/>
              <a:buChar char="•"/>
            </a:pPr>
            <a:r>
              <a:rPr lang="en-US" sz="3000">
                <a:solidFill>
                  <a:srgbClr val="000000"/>
                </a:solidFill>
                <a:latin typeface="Arimo"/>
              </a:rPr>
              <a:t>Chỉnh sửa hình ảnh</a:t>
            </a:r>
          </a:p>
        </p:txBody>
      </p:sp>
      <p:sp>
        <p:nvSpPr>
          <p:cNvPr id="15" name="Freeform 15"/>
          <p:cNvSpPr/>
          <p:nvPr/>
        </p:nvSpPr>
        <p:spPr>
          <a:xfrm>
            <a:off x="11452181" y="6565648"/>
            <a:ext cx="3886762" cy="1943381"/>
          </a:xfrm>
          <a:custGeom>
            <a:avLst/>
            <a:gdLst/>
            <a:ahLst/>
            <a:cxnLst/>
            <a:rect l="l" t="t" r="r" b="b"/>
            <a:pathLst>
              <a:path w="3886762" h="1943381">
                <a:moveTo>
                  <a:pt x="0" y="0"/>
                </a:moveTo>
                <a:lnTo>
                  <a:pt x="3886762" y="0"/>
                </a:lnTo>
                <a:lnTo>
                  <a:pt x="3886762" y="1943381"/>
                </a:lnTo>
                <a:lnTo>
                  <a:pt x="0" y="1943381"/>
                </a:lnTo>
                <a:lnTo>
                  <a:pt x="0" y="0"/>
                </a:lnTo>
                <a:close/>
              </a:path>
            </a:pathLst>
          </a:custGeom>
          <a:blipFill>
            <a:blip r:embed="rId5"/>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920</Words>
  <Application>Microsoft Office PowerPoint</Application>
  <PresentationFormat>Custom</PresentationFormat>
  <Paragraphs>78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Arimo</vt:lpstr>
      <vt:lpstr>Calibri</vt:lpstr>
      <vt:lpstr>Calisto MT</vt:lpstr>
      <vt:lpstr>Cooper Hewitt</vt:lpstr>
      <vt:lpstr>Arial</vt:lpstr>
      <vt:lpstr>DejaVu Serif Bold</vt:lpstr>
      <vt:lpstr>Cooper Hewitt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DigitalSignalProcessingApp</dc:title>
  <cp:lastModifiedBy>Tuân Đào Viết</cp:lastModifiedBy>
  <cp:revision>3</cp:revision>
  <dcterms:created xsi:type="dcterms:W3CDTF">2006-08-16T00:00:00Z</dcterms:created>
  <dcterms:modified xsi:type="dcterms:W3CDTF">2023-12-27T00:28:49Z</dcterms:modified>
  <dc:identifier>DAF3_wXsAbQ</dc:identifier>
</cp:coreProperties>
</file>